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56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D7910-B911-4644-8A6F-7D6206D4098D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A27DD-76D8-4827-9017-EBD1A64C63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654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fld id="{2F12BF1D-ABDD-4790-ABDC-9047DB402BED}" type="slidenum">
              <a:rPr lang="it-IT" altLang="it-IT" sz="1200"/>
              <a:pPr/>
              <a:t>1</a:t>
            </a:fld>
            <a:endParaRPr lang="it-IT" altLang="it-IT" sz="1200"/>
          </a:p>
        </p:txBody>
      </p:sp>
      <p:sp>
        <p:nvSpPr>
          <p:cNvPr id="409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  <a:ea typeface="ヒラギノ角ゴ Pro W3" pitchFamily="-7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678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17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3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36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59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83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27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84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49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84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47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1DFA-5872-4DAD-9008-9F6363E7706C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7AE16-58CE-459D-9983-8372140DE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95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.botturi@istituto-besta.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-25400"/>
            <a:ext cx="97536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63750" y="404814"/>
            <a:ext cx="8604250" cy="3240087"/>
          </a:xfrm>
        </p:spPr>
        <p:txBody>
          <a:bodyPr/>
          <a:lstStyle/>
          <a:p>
            <a:pPr eaLnBrk="1" hangingPunct="1"/>
            <a:r>
              <a:rPr lang="it-IT" altLang="it-IT" sz="2800" b="1" dirty="0">
                <a:solidFill>
                  <a:srgbClr val="FFFFFF"/>
                </a:solidFill>
                <a:latin typeface="Gill Sans MT" panose="020B0502020104020203" pitchFamily="34" charset="0"/>
              </a:rPr>
              <a:t>Impiego del </a:t>
            </a:r>
            <a:r>
              <a:rPr lang="it-IT" altLang="it-IT" sz="2800" b="1" dirty="0" err="1">
                <a:solidFill>
                  <a:srgbClr val="FFFFFF"/>
                </a:solidFill>
                <a:latin typeface="Gill Sans MT" panose="020B0502020104020203" pitchFamily="34" charset="0"/>
              </a:rPr>
              <a:t>Trazodone</a:t>
            </a:r>
            <a:r>
              <a:rPr lang="it-IT" altLang="it-IT" sz="2800" b="1" dirty="0">
                <a:solidFill>
                  <a:srgbClr val="FFFFFF"/>
                </a:solidFill>
                <a:latin typeface="Gill Sans MT" panose="020B0502020104020203" pitchFamily="34" charset="0"/>
              </a:rPr>
              <a:t> nell’insonnia secondaria a terapia steroidea ad alto dosaggio in pazienti neuro-oncologici </a:t>
            </a:r>
            <a:br>
              <a:rPr lang="it-IT" altLang="it-IT" sz="2800" b="1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endParaRPr lang="it-IT" altLang="it-IT" sz="2800" b="1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sp>
        <p:nvSpPr>
          <p:cNvPr id="3076" name="Rectangle 10"/>
          <p:cNvSpPr>
            <a:spLocks noChangeArrowheads="1"/>
          </p:cNvSpPr>
          <p:nvPr/>
        </p:nvSpPr>
        <p:spPr bwMode="auto">
          <a:xfrm>
            <a:off x="1524001" y="1214052"/>
            <a:ext cx="409439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/>
              <a:t>				     </a:t>
            </a:r>
            <a:endParaRPr lang="it-IT" altLang="it-IT" sz="2400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1524000" y="2021845"/>
            <a:ext cx="33855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100" b="1" i="1">
                <a:latin typeface="Gill Sans MT" panose="020B0502020104020203" pitchFamily="34" charset="0"/>
              </a:rPr>
              <a:t>    </a:t>
            </a:r>
            <a:endParaRPr lang="it-IT" altLang="it-IT" sz="240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1524001" y="29219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2" name="AutoShape 2" descr="Home | Associazione Italiana di Neuro-Oncolog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6384" y="5644423"/>
            <a:ext cx="4010025" cy="85725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7238082" y="4459996"/>
            <a:ext cx="43883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Andrea Botturi</a:t>
            </a:r>
          </a:p>
          <a:p>
            <a:pPr algn="ctr"/>
            <a:r>
              <a:rPr lang="it-IT" b="1" dirty="0" smtClean="0"/>
              <a:t>II Divisione di neurologia, neuro-oncologia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6658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>
            <a:off x="308473" y="217525"/>
            <a:ext cx="1155669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 smtClean="0"/>
              <a:t>INTRODUZIONE</a:t>
            </a:r>
            <a:r>
              <a:rPr lang="it-IT" altLang="it-IT" sz="1400" dirty="0" smtClean="0"/>
              <a:t>: </a:t>
            </a:r>
            <a:r>
              <a:rPr lang="it-IT" altLang="it-IT" sz="1400" dirty="0"/>
              <a:t>l’insonnia legata all’assunzione terapeutica di </a:t>
            </a:r>
            <a:r>
              <a:rPr lang="it-IT" altLang="it-IT" sz="1400" b="1" dirty="0" err="1"/>
              <a:t>megadosi</a:t>
            </a:r>
            <a:r>
              <a:rPr lang="it-IT" altLang="it-IT" sz="1400" b="1" dirty="0"/>
              <a:t> di steroide endovena </a:t>
            </a:r>
            <a:r>
              <a:rPr lang="it-IT" altLang="it-IT" sz="1400" dirty="0"/>
              <a:t>(</a:t>
            </a:r>
            <a:r>
              <a:rPr lang="it-IT" altLang="it-IT" sz="1400" dirty="0" err="1"/>
              <a:t>Mgds</a:t>
            </a:r>
            <a:r>
              <a:rPr lang="it-IT" altLang="it-IT" sz="1400" dirty="0"/>
              <a:t> </a:t>
            </a:r>
            <a:r>
              <a:rPr lang="it-IT" altLang="it-IT" sz="1400" dirty="0" err="1"/>
              <a:t>ev</a:t>
            </a:r>
            <a:r>
              <a:rPr lang="it-IT" altLang="it-IT" sz="1400" dirty="0"/>
              <a:t>) è un effetto collaterale comune in neuro-oncologia. L’utilizzo di ipnoinducenti (IP) e Benzodiazepine (BDZ), si inserisce quasi sempre in una poli terapia complessa, con possibile sviluppo di interferenza farmacologica e sedazione diurna.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La somministrazione della terapia steroidea viene spesso effettuata in regime di ricovero od MAC.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L’insonnia presentata dal paziente si sviluppa in due contesti diversi: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Nel caso del paziente ospedalizzato, può gravare sulle prestazioni assistenziali ad opera del personale infermieristico e del medico (es. guardia notturna), con somministrazione di terapia empirica per lo più basata su l’utilizzo di BDZ e Z-</a:t>
            </a:r>
            <a:r>
              <a:rPr lang="it-IT" altLang="it-IT" sz="1400" dirty="0" err="1"/>
              <a:t>drugs</a:t>
            </a:r>
            <a:r>
              <a:rPr lang="it-IT" altLang="it-IT" sz="1400" dirty="0"/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Nel caso che il paziente ritorni al domicilio il mancato rispetto del ritmo sonno veglia coinvolge il/i </a:t>
            </a:r>
            <a:r>
              <a:rPr lang="it-IT" altLang="it-IT" sz="1400" dirty="0" err="1"/>
              <a:t>caregiver</a:t>
            </a:r>
            <a:r>
              <a:rPr lang="it-IT" altLang="it-IT" sz="1400" dirty="0"/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Entrambe le situazione hanno come potenziale rischio cadute a terra.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08473" y="2251441"/>
            <a:ext cx="1155669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FARMACODINAMICA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è un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potente antagonista del recettore della serotonina 5-HT2A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1-adrenergico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. Per quanto con minore affinità,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è anche un i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nibitore della ricaptazione della serotonina (SRI) e un antagonista/agonista inverso al recettore istaminergico H1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Queste ultime attività diventano clinicamente significative quando il farmaco non sia usato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a dosi particolarmente basse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400" dirty="0" err="1"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non ha affinità clinicamente significative per i recettori muscarinici dell’acetilcolina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quindi non produce effetti collaterali anticolinergici come ritenzione urinaria, stitichezza, xerostomia, esacerbazione di sintomi di glaucoma ad angolo chiuso.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308473" y="3653544"/>
            <a:ext cx="1155669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 smtClean="0"/>
              <a:t>FARMACOCINETICA</a:t>
            </a:r>
            <a:endParaRPr lang="it-IT" altLang="it-IT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Il </a:t>
            </a:r>
            <a:r>
              <a:rPr lang="it-IT" altLang="it-IT" sz="1400" dirty="0" err="1"/>
              <a:t>trazodone</a:t>
            </a:r>
            <a:r>
              <a:rPr lang="it-IT" altLang="it-IT" sz="1400" dirty="0"/>
              <a:t> è ben assorbito dopo somministrazione orale</a:t>
            </a:r>
            <a:r>
              <a:rPr lang="it-IT" altLang="it-IT" sz="1400" dirty="0" smtClean="0"/>
              <a:t>.</a:t>
            </a:r>
            <a:endParaRPr lang="it-IT" altLang="it-IT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Dopo somministrazione orale singola di </a:t>
            </a:r>
            <a:r>
              <a:rPr lang="it-IT" altLang="it-IT" sz="1400" b="1" dirty="0" err="1"/>
              <a:t>trazodone</a:t>
            </a:r>
            <a:r>
              <a:rPr lang="it-IT" altLang="it-IT" sz="1400" b="1" dirty="0"/>
              <a:t> 75 mg a rilascio prolungato (T-RP) </a:t>
            </a:r>
            <a:r>
              <a:rPr lang="it-IT" altLang="it-IT" sz="1400" dirty="0"/>
              <a:t>viene raggiunta una </a:t>
            </a:r>
            <a:r>
              <a:rPr lang="it-IT" altLang="it-IT" sz="1400" dirty="0" err="1"/>
              <a:t>Cmax</a:t>
            </a:r>
            <a:r>
              <a:rPr lang="it-IT" altLang="it-IT" sz="1400" dirty="0"/>
              <a:t> di circa 0.7 </a:t>
            </a:r>
            <a:r>
              <a:rPr lang="it-IT" altLang="it-IT" sz="1400" dirty="0" err="1"/>
              <a:t>μg</a:t>
            </a:r>
            <a:r>
              <a:rPr lang="it-IT" altLang="it-IT" sz="1400" dirty="0"/>
              <a:t>/ml (700ng/</a:t>
            </a:r>
            <a:r>
              <a:rPr lang="it-IT" altLang="it-IT" sz="1400" dirty="0" err="1"/>
              <a:t>mL</a:t>
            </a:r>
            <a:r>
              <a:rPr lang="it-IT" altLang="it-IT" sz="1400" dirty="0"/>
              <a:t>), con un </a:t>
            </a:r>
            <a:r>
              <a:rPr lang="it-IT" altLang="it-IT" sz="1400" b="1" dirty="0" err="1"/>
              <a:t>Tmax</a:t>
            </a:r>
            <a:r>
              <a:rPr lang="it-IT" altLang="it-IT" sz="1400" b="1" dirty="0"/>
              <a:t> a 4 ore </a:t>
            </a:r>
            <a:r>
              <a:rPr lang="it-IT" altLang="it-IT" sz="1400" dirty="0"/>
              <a:t>dopo l’assunzione e una AUC di circa 8 </a:t>
            </a:r>
            <a:r>
              <a:rPr lang="it-IT" altLang="it-IT" sz="1400" dirty="0" err="1"/>
              <a:t>μg</a:t>
            </a:r>
            <a:r>
              <a:rPr lang="it-IT" altLang="it-IT" sz="1400" dirty="0"/>
              <a:t>/ml/h (8000 </a:t>
            </a:r>
            <a:r>
              <a:rPr lang="it-IT" altLang="it-IT" sz="1400" dirty="0" err="1"/>
              <a:t>ng</a:t>
            </a:r>
            <a:r>
              <a:rPr lang="it-IT" altLang="it-IT" sz="1400" dirty="0"/>
              <a:t>/</a:t>
            </a:r>
            <a:r>
              <a:rPr lang="it-IT" altLang="it-IT" sz="1400" dirty="0" err="1"/>
              <a:t>mL</a:t>
            </a:r>
            <a:r>
              <a:rPr lang="it-IT" altLang="it-IT" sz="1400" dirty="0"/>
              <a:t>/h).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La </a:t>
            </a:r>
            <a:r>
              <a:rPr lang="it-IT" altLang="it-IT" sz="1400" dirty="0"/>
              <a:t>singola dose di </a:t>
            </a:r>
            <a:r>
              <a:rPr lang="it-IT" altLang="it-IT" sz="1400" dirty="0" err="1"/>
              <a:t>trazodone</a:t>
            </a:r>
            <a:r>
              <a:rPr lang="it-IT" altLang="it-IT" sz="1400" dirty="0"/>
              <a:t> 50 mg a rilascio immediato ha dimostrato un picco di assorbimento (</a:t>
            </a:r>
            <a:r>
              <a:rPr lang="it-IT" altLang="it-IT" sz="1400" dirty="0" err="1"/>
              <a:t>Cmax</a:t>
            </a:r>
            <a:r>
              <a:rPr lang="it-IT" altLang="it-IT" sz="1400" dirty="0"/>
              <a:t>) di 769 </a:t>
            </a:r>
            <a:r>
              <a:rPr lang="it-IT" altLang="it-IT" sz="1400" dirty="0" err="1"/>
              <a:t>ng</a:t>
            </a:r>
            <a:r>
              <a:rPr lang="it-IT" altLang="it-IT" sz="1400" dirty="0"/>
              <a:t>/ml 1,3 ore dopo somministrazione (tempo alla massima concentrazione - </a:t>
            </a:r>
            <a:r>
              <a:rPr lang="it-IT" altLang="it-IT" sz="1400" dirty="0" err="1"/>
              <a:t>Tmax</a:t>
            </a:r>
            <a:r>
              <a:rPr lang="it-IT" altLang="it-IT" sz="1400" dirty="0"/>
              <a:t>), un’area sotto la curva (AUC) di 5,148 </a:t>
            </a:r>
            <a:r>
              <a:rPr lang="it-IT" altLang="it-IT" sz="1400" dirty="0" err="1"/>
              <a:t>ng</a:t>
            </a:r>
            <a:r>
              <a:rPr lang="it-IT" altLang="it-IT" sz="1400" dirty="0"/>
              <a:t>/ml/h e un’emivita (t1/2) di circa 9 ore</a:t>
            </a:r>
            <a:r>
              <a:rPr lang="it-IT" altLang="it-IT" sz="1400" dirty="0" smtClean="0"/>
              <a:t>.</a:t>
            </a:r>
            <a:endParaRPr lang="it-IT" altLang="it-IT" sz="1800" dirty="0"/>
          </a:p>
        </p:txBody>
      </p:sp>
    </p:spTree>
    <p:extLst>
      <p:ext uri="{BB962C8B-B14F-4D97-AF65-F5344CB8AC3E}">
        <p14:creationId xmlns:p14="http://schemas.microsoft.com/office/powerpoint/2010/main" val="10911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2"/>
          <p:cNvSpPr>
            <a:spLocks noChangeArrowheads="1"/>
          </p:cNvSpPr>
          <p:nvPr/>
        </p:nvSpPr>
        <p:spPr bwMode="auto">
          <a:xfrm>
            <a:off x="289554" y="541180"/>
            <a:ext cx="1158662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 smtClean="0"/>
              <a:t>MATERIALI</a:t>
            </a:r>
            <a:r>
              <a:rPr lang="it-IT" altLang="it-IT" sz="1400" dirty="0"/>
              <a:t>: pazienti ricoverati sottoposti a trattamento con </a:t>
            </a:r>
            <a:r>
              <a:rPr lang="it-IT" altLang="it-IT" sz="1400" dirty="0" err="1"/>
              <a:t>Mgds</a:t>
            </a:r>
            <a:r>
              <a:rPr lang="it-IT" altLang="it-IT" sz="1400" dirty="0"/>
              <a:t> </a:t>
            </a:r>
            <a:r>
              <a:rPr lang="it-IT" altLang="it-IT" sz="1400" dirty="0" err="1"/>
              <a:t>ev</a:t>
            </a:r>
            <a:r>
              <a:rPr lang="it-IT" altLang="it-IT" sz="1400" dirty="0"/>
              <a:t>; già al domicilio e/o pazienti che iniziano la terapia in degenza.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/>
              <a:t>Criteri di inclusione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Patologia: gliomi di alto grado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Età: adulta (&lt; 80 anni)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KPS &gt; 70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Mini </a:t>
            </a:r>
            <a:r>
              <a:rPr lang="it-IT" altLang="it-IT" sz="1400" dirty="0" err="1"/>
              <a:t>Mental</a:t>
            </a:r>
            <a:r>
              <a:rPr lang="it-IT" altLang="it-IT" sz="1400" dirty="0"/>
              <a:t> State Evaluation &gt; 25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Numerosità: 20 pazienti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10 maschi e 10 femmine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/>
              <a:t>Criteri di esclusione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Valori di MMSE e KPS diversi da quelli indicati.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Patologia psichiatrica nota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Agitazione psicomotoria.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b="1" dirty="0" smtClean="0"/>
              <a:t>Farmaco utilizzato</a:t>
            </a:r>
            <a:endParaRPr lang="it-IT" altLang="it-IT" sz="1400" b="1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/>
              <a:t>Utilizzo della formulazione di </a:t>
            </a:r>
            <a:r>
              <a:rPr lang="it-IT" altLang="it-IT" sz="1400" dirty="0" err="1"/>
              <a:t>Trazodone</a:t>
            </a:r>
            <a:r>
              <a:rPr lang="it-IT" altLang="it-IT" sz="1400" dirty="0"/>
              <a:t> RP a dosaggio di 25 mg, 50 mg, 75 mg in </a:t>
            </a:r>
            <a:r>
              <a:rPr lang="it-IT" altLang="it-IT" sz="1400" dirty="0" err="1"/>
              <a:t>Add</a:t>
            </a:r>
            <a:r>
              <a:rPr lang="it-IT" altLang="it-IT" sz="1400" dirty="0"/>
              <a:t> – on alla terapia preesistente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400" dirty="0" smtClean="0"/>
              <a:t>Utilizzo </a:t>
            </a:r>
            <a:r>
              <a:rPr lang="it-IT" altLang="it-IT" sz="1400" dirty="0"/>
              <a:t>delle scale </a:t>
            </a:r>
            <a:r>
              <a:rPr lang="it-IT" altLang="it-IT" sz="1400" dirty="0" err="1" smtClean="0"/>
              <a:t>clinicometriche</a:t>
            </a:r>
            <a:r>
              <a:rPr lang="it-IT" altLang="it-IT" sz="1400" dirty="0" smtClean="0"/>
              <a:t>, per valutare la risposta.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9555" y="4891489"/>
            <a:ext cx="1158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PROPOSTA DI STUDIO NATURALISTICO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78423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286439" y="982051"/>
            <a:ext cx="1149059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76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Contatti: Andrea Botturi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it-IT" altLang="it-IT" sz="2000" dirty="0" smtClean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sz="2000" dirty="0" smtClean="0">
                <a:hlinkClick r:id="rId2"/>
              </a:rPr>
              <a:t>andrea.botturi@istituto-besta.it</a:t>
            </a:r>
            <a:endParaRPr lang="it-IT" sz="2000" dirty="0" smtClean="0"/>
          </a:p>
          <a:p>
            <a:pPr algn="just">
              <a:spcBef>
                <a:spcPct val="0"/>
              </a:spcBef>
              <a:buFontTx/>
              <a:buNone/>
            </a:pPr>
            <a:endParaRPr lang="it-IT" sz="20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sz="2000" dirty="0" smtClean="0"/>
              <a:t> </a:t>
            </a:r>
            <a:r>
              <a:rPr lang="it-IT" altLang="it-IT" sz="2000" dirty="0" smtClean="0"/>
              <a:t>Centri interessati a partecipare allo studio possono contattarci.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it-IT" altLang="it-IT" sz="20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Verranno condivise informazione circa le scale </a:t>
            </a:r>
            <a:r>
              <a:rPr lang="it-IT" altLang="it-IT" sz="2000" dirty="0" err="1" smtClean="0"/>
              <a:t>clinicometriche</a:t>
            </a:r>
            <a:r>
              <a:rPr lang="it-IT" altLang="it-IT" sz="2000" dirty="0" smtClean="0"/>
              <a:t> utilizzate, il timing di somministrazione delle stesse.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2000" dirty="0" smtClean="0"/>
              <a:t>I dati potranno essere discussi e stratificati in modo da concludere un </a:t>
            </a:r>
            <a:r>
              <a:rPr lang="it-IT" altLang="it-IT" sz="2000" dirty="0" err="1" smtClean="0"/>
              <a:t>paper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sull’argomento</a:t>
            </a:r>
            <a:endParaRPr lang="it-IT" altLang="it-IT" sz="2000" dirty="0"/>
          </a:p>
        </p:txBody>
      </p:sp>
    </p:spTree>
    <p:extLst>
      <p:ext uri="{BB962C8B-B14F-4D97-AF65-F5344CB8AC3E}">
        <p14:creationId xmlns:p14="http://schemas.microsoft.com/office/powerpoint/2010/main" val="574411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538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Gill Sans MT</vt:lpstr>
      <vt:lpstr>ヒラギノ角ゴ Pro W3</vt:lpstr>
      <vt:lpstr>Tema di Office</vt:lpstr>
      <vt:lpstr>Impiego del Trazodone nell’insonnia secondaria a terapia steroidea ad alto dosaggio in pazienti neuro-oncologici  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Impiego del Trazodone nell’insonnia secondaria a terapia steroidea ad alto dosaggio in pazienti neuro-oncologici</dc:title>
  <dc:creator>Botturi Andrea Giorgio Luciano</dc:creator>
  <cp:lastModifiedBy>Botturi Andrea Giorgio Luciano</cp:lastModifiedBy>
  <cp:revision>11</cp:revision>
  <dcterms:created xsi:type="dcterms:W3CDTF">2022-06-12T18:36:58Z</dcterms:created>
  <dcterms:modified xsi:type="dcterms:W3CDTF">2022-06-12T19:01:45Z</dcterms:modified>
</cp:coreProperties>
</file>