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80" r:id="rId4"/>
    <p:sldId id="282" r:id="rId5"/>
    <p:sldId id="283" r:id="rId6"/>
    <p:sldId id="279" r:id="rId7"/>
    <p:sldId id="281" r:id="rId8"/>
    <p:sldId id="284" r:id="rId9"/>
    <p:sldId id="285" r:id="rId10"/>
    <p:sldId id="266" r:id="rId11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3BD1-0629-F4BA-8FF1-8F2B64DB9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EB1E8-E2E6-FF62-EE9D-D22CB1938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DE6CF-BABB-9320-93F2-3153E9C7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7A713-F462-5922-15FC-677BE787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56FE3-3194-28A4-0156-7D89C492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0184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E94CE-D733-EF65-E7B3-1EE4668D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D6A4A-3827-57DA-8ECB-1F2450585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DAED4-2E98-88F7-1D1A-ED33E52D9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F31CB-430D-EE8C-AF86-F137B4BE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95893-72CF-51D6-D8D4-B5221A21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2712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19CD8A-7EA3-2A20-386B-93792A200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AB140-32ED-F4F6-CD31-06C6F9228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33132-E70D-9A0B-E77B-06F611F6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094AE-9FF5-04C9-EF29-23FB621D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F3CD2-41C0-F2E4-5603-28B52ADE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398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2100-65DD-1796-F092-3E47E988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A47CF-ECFE-ACDB-2BDF-4959AC782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9BE01-546E-5FBD-665A-FB9DF314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124B0-4B2F-DA41-5E6C-C14CA6A7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7C112-B045-CA8F-8171-9C024ABC0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6360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0FBD8-656E-DD4E-F38D-8A6A3D8E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434A2-9DCF-74D1-3D40-2759A4909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BB38A-AAF5-9E37-1610-CAEBFFC1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3D92A-8615-60BB-C7DC-DDEDF06D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3C9E5-D697-37FC-1794-E40F0608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255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CCAEC-1C52-70BC-375E-E8AD7329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2D35-06CF-B124-3A0D-E4A35C129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5738C-560C-8EB7-5110-81FF2D97E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E9300-EBAD-7A5C-D6B7-8A863C94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BBD92-63BC-2B6E-5120-73C65DEA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BD95F-BAF1-551A-4F31-B45EC066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4620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3B56-A8D8-60E8-1FC9-FC0CF13A0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22FE5-68DC-A2BD-6A0E-BE64041A4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6E192-313B-DF48-FFFD-B7DFA0C98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D47F3-474E-92D8-A478-849546504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3007AB-F863-93B7-2134-519373FE0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F10824-229B-7013-65EA-20E9D9E62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9C2E6-0D76-6FC9-FE6A-3B42EDF5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925444-171D-9737-C660-06B272BBB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9982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901E-A46E-D1D2-72A3-3120E232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A943A-E057-326C-40E2-EAD6AAC5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84F03-8BB0-0996-A00B-DDC7F9B3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F7EB17-DC7E-CAE6-2911-B4883D0F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339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D484A-A4CC-5369-7FE7-5C2FD23C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1D22C6-AC01-9009-2F3E-01F8E5A55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46AB0-429D-11B8-4EFA-101F4C57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9611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1A1D6-6933-C8D4-B345-765B7579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338BB-DA82-D1A3-9930-803FB49CA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5624D-0443-8379-B659-3B34BD40D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09A9B-75E2-B915-DB29-725F80E7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150E8-B902-588E-8513-228DCF7FC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F6778-A265-7F6A-D986-BC225AC0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076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B7B4-E05A-C4F5-AAE6-62886513A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2AEA1B-F63B-9CB4-6396-2693C24DD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6D6B50-F7D1-C8D4-8D0C-0BD83CE78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E9FAB-C047-59A4-2511-590CABBE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E8A55-D81D-8CD8-B59A-96FEE61C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089B2-8CA5-25F2-DF79-26A048A2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1250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F57A30-48FE-AA76-FD89-67F5A858D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418C2-C37E-229F-FBA0-10C51427A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82D06-AC13-DB5D-1E8E-B13062192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8D85F-9140-0A41-9305-CAA94C397B1A}" type="datetimeFigureOut">
              <a:rPr lang="en-IT" smtClean="0"/>
              <a:t>10/06/22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4DD87-1D99-9872-B6EF-CAEF4E829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1039B-643A-2CEA-30CC-D283EC129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A56C-6C52-E14C-96F1-502F0C3A05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8648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euro.oncologia.pgraziani@gmail.com" TargetMode="External"/><Relationship Id="rId2" Type="http://schemas.openxmlformats.org/officeDocument/2006/relationships/hyperlink" Target="mailto:f.bruno@unito.i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udarob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71D8F5-A1F0-417B-E0A0-8B2DF00A1E92}"/>
              </a:ext>
            </a:extLst>
          </p:cNvPr>
          <p:cNvSpPr txBox="1"/>
          <p:nvPr/>
        </p:nvSpPr>
        <p:spPr>
          <a:xfrm>
            <a:off x="0" y="2904910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latin typeface="Charter Roman" panose="02040503050506020203" pitchFamily="18" charset="0"/>
              </a:rPr>
              <a:t>Registri AINO su nuove entità della classificazione WHO 2021 nell’ambito dei gliomi diffusi </a:t>
            </a:r>
          </a:p>
          <a:p>
            <a:pPr algn="ctr"/>
            <a:endParaRPr lang="it-IT" sz="2200" b="1" dirty="0">
              <a:latin typeface="Charter Roman" panose="02040503050506020203" pitchFamily="18" charset="0"/>
            </a:endParaRPr>
          </a:p>
          <a:p>
            <a:pPr lvl="3"/>
            <a:r>
              <a:rPr lang="it-IT" sz="2000" b="1" dirty="0">
                <a:latin typeface="Charter Roman" panose="02040503050506020203" pitchFamily="18" charset="0"/>
              </a:rPr>
              <a:t>Registro 1: Astrocitomi</a:t>
            </a:r>
            <a:r>
              <a:rPr lang="it-IT" sz="2000" b="1" i="1" dirty="0">
                <a:latin typeface="Charter Roman" panose="02040503050506020203" pitchFamily="18" charset="0"/>
              </a:rPr>
              <a:t> </a:t>
            </a:r>
            <a:r>
              <a:rPr lang="it-IT" sz="2000" b="1" i="1" dirty="0">
                <a:latin typeface="CHARTER ROMAN" panose="02040503050506020203" pitchFamily="18" charset="0"/>
              </a:rPr>
              <a:t>IDH</a:t>
            </a:r>
            <a:r>
              <a:rPr lang="it-IT" sz="2000" b="1" dirty="0">
                <a:latin typeface="Charter Roman" panose="02040503050506020203" pitchFamily="18" charset="0"/>
              </a:rPr>
              <a:t>-wildtype grado 2 con caratteristiche molecolari di glioblastoma</a:t>
            </a:r>
          </a:p>
          <a:p>
            <a:pPr lvl="3"/>
            <a:endParaRPr lang="it-IT" sz="2000" b="1" dirty="0">
              <a:latin typeface="Charter Roman" panose="02040503050506020203" pitchFamily="18" charset="0"/>
            </a:endParaRPr>
          </a:p>
          <a:p>
            <a:pPr lvl="3"/>
            <a:r>
              <a:rPr lang="it-IT" sz="2000" b="1" dirty="0">
                <a:latin typeface="Charter Roman" panose="02040503050506020203" pitchFamily="18" charset="0"/>
              </a:rPr>
              <a:t>Registro 2: Gliomi diffusi con delezione in omozigosi di </a:t>
            </a:r>
            <a:r>
              <a:rPr lang="it-IT" sz="2000" b="1" i="1" dirty="0">
                <a:latin typeface="Charter Roman" panose="02040503050506020203" pitchFamily="18" charset="0"/>
              </a:rPr>
              <a:t>CDKN2A/B</a:t>
            </a:r>
            <a:endParaRPr lang="it-IT" sz="2000" b="1" dirty="0">
              <a:latin typeface="Charter Roman" panose="02040503050506020203" pitchFamily="18" charset="0"/>
            </a:endParaRPr>
          </a:p>
        </p:txBody>
      </p:sp>
      <p:pic>
        <p:nvPicPr>
          <p:cNvPr id="5122" name="Picture 2" descr="Spring Meeting AINO 2022">
            <a:extLst>
              <a:ext uri="{FF2B5EF4-FFF2-40B4-BE49-F238E27FC236}">
                <a16:creationId xmlns:a16="http://schemas.microsoft.com/office/drawing/2014/main" id="{0D51560D-32F6-DFC4-0B50-AC2977825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92165"/>
            <a:ext cx="80010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719CAB-6FD6-F865-5179-CC67A974A830}"/>
              </a:ext>
            </a:extLst>
          </p:cNvPr>
          <p:cNvSpPr txBox="1"/>
          <p:nvPr/>
        </p:nvSpPr>
        <p:spPr>
          <a:xfrm>
            <a:off x="1998340" y="5481383"/>
            <a:ext cx="8195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T" sz="1400" dirty="0">
                <a:latin typeface="Charter Roman" panose="02040503050506020203" pitchFamily="18" charset="0"/>
              </a:rPr>
              <a:t>Francesco Bruno</a:t>
            </a:r>
          </a:p>
          <a:p>
            <a:pPr algn="ctr"/>
            <a:r>
              <a:rPr lang="en-IT" sz="1400" dirty="0">
                <a:latin typeface="Charter Roman" panose="02040503050506020203" pitchFamily="18" charset="0"/>
              </a:rPr>
              <a:t>Dipartimento di Neuroscienze, Divisione di Neuro-Oncologia, Città della Salute e della Scienza, Torino</a:t>
            </a:r>
          </a:p>
        </p:txBody>
      </p:sp>
    </p:spTree>
    <p:extLst>
      <p:ext uri="{BB962C8B-B14F-4D97-AF65-F5344CB8AC3E}">
        <p14:creationId xmlns:p14="http://schemas.microsoft.com/office/powerpoint/2010/main" val="65509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378F506-5BE3-4F13-82E9-054F2A5405B6}"/>
              </a:ext>
            </a:extLst>
          </p:cNvPr>
          <p:cNvSpPr txBox="1"/>
          <p:nvPr/>
        </p:nvSpPr>
        <p:spPr>
          <a:xfrm>
            <a:off x="433496" y="437451"/>
            <a:ext cx="130074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latin typeface="Charter Roman" panose="02040503050506020203" pitchFamily="18" charset="0"/>
              </a:rPr>
              <a:t>Contatti</a:t>
            </a:r>
            <a:endParaRPr lang="en-GB" sz="2400" b="1" dirty="0">
              <a:latin typeface="Charter Roman" panose="02040503050506020203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F90A38-0D72-9059-7D34-FE87CA4A9993}"/>
              </a:ext>
            </a:extLst>
          </p:cNvPr>
          <p:cNvCxnSpPr/>
          <p:nvPr/>
        </p:nvCxnSpPr>
        <p:spPr>
          <a:xfrm>
            <a:off x="546265" y="1235034"/>
            <a:ext cx="10664041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7B213A0-415D-0FB6-EB98-8F03C9633DBF}"/>
              </a:ext>
            </a:extLst>
          </p:cNvPr>
          <p:cNvSpPr txBox="1"/>
          <p:nvPr/>
        </p:nvSpPr>
        <p:spPr>
          <a:xfrm>
            <a:off x="546265" y="2034791"/>
            <a:ext cx="1052625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IT" sz="2000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Dott. Francesco Bruno</a:t>
            </a:r>
          </a:p>
          <a:p>
            <a:pPr lvl="1"/>
            <a:r>
              <a:rPr lang="en-IT" sz="2000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en-IT" sz="2000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f.bruno@unito.it</a:t>
            </a:r>
            <a:endParaRPr lang="en-IT" sz="2000" dirty="0"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IT" sz="2000" dirty="0"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IT" sz="2000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Polly Graziani</a:t>
            </a:r>
          </a:p>
          <a:p>
            <a:pPr lvl="1"/>
            <a:r>
              <a:rPr lang="en-GB" sz="2000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en-GB" sz="2000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neuro.oncologia.pgraziani@gmail.com</a:t>
            </a:r>
            <a:endParaRPr lang="en-GB" sz="2000" dirty="0"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GB" sz="2000" dirty="0"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IT" sz="2000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Dott.ssa Roberta Rudà</a:t>
            </a:r>
          </a:p>
          <a:p>
            <a:pPr lvl="1"/>
            <a:r>
              <a:rPr lang="en-IT" sz="200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en-IT" sz="200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rudarob@hotmail.com</a:t>
            </a:r>
            <a:endParaRPr lang="en-IT" sz="2000"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93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B7F0948-A983-0045-D487-92E96452E514}"/>
              </a:ext>
            </a:extLst>
          </p:cNvPr>
          <p:cNvSpPr txBox="1"/>
          <p:nvPr/>
        </p:nvSpPr>
        <p:spPr>
          <a:xfrm>
            <a:off x="405361" y="2002055"/>
            <a:ext cx="11381277" cy="4855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Gli astrocitomi diffusi </a:t>
            </a:r>
            <a:r>
              <a:rPr lang="it-IT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I</a:t>
            </a:r>
            <a:r>
              <a:rPr lang="it-IT" i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DH</a:t>
            </a:r>
            <a:r>
              <a:rPr lang="it-IT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-wildtype caratterizzati da </a:t>
            </a:r>
            <a:r>
              <a:rPr lang="it-IT" b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mutazione di </a:t>
            </a:r>
            <a:r>
              <a:rPr lang="it-IT" b="1" i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pTERT</a:t>
            </a:r>
            <a:r>
              <a:rPr lang="it-IT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, </a:t>
            </a:r>
            <a:r>
              <a:rPr lang="it-IT" b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amplificazione di </a:t>
            </a:r>
            <a:r>
              <a:rPr lang="it-IT" b="1" i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EGFR</a:t>
            </a:r>
            <a:r>
              <a:rPr lang="it-IT" b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it-IT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o alterazioni cromosomiche </a:t>
            </a:r>
            <a:r>
              <a:rPr lang="it-IT" b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-7/+10 </a:t>
            </a:r>
            <a:r>
              <a:rPr lang="it-IT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hanno caratteristiche biologiche e cliniche aggressive e sono definiti dalla </a:t>
            </a:r>
            <a:r>
              <a:rPr lang="it-IT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più recente Classificazione WHO 2021 </a:t>
            </a:r>
            <a:r>
              <a:rPr lang="it-IT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come </a:t>
            </a:r>
            <a:r>
              <a:rPr lang="it-IT" b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glioblastomi</a:t>
            </a:r>
            <a:r>
              <a:rPr lang="it-IT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it-IT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Helvetica" pitchFamily="2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la rarità di tali entità tumorali, </a:t>
            </a:r>
            <a:r>
              <a:rPr lang="it-IT" b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è attualmente </a:t>
            </a:r>
            <a:r>
              <a:rPr lang="it-IT" b="1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riconosciuto uno </a:t>
            </a:r>
            <a:r>
              <a:rPr lang="it-IT" b="1" i="1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 of care</a:t>
            </a:r>
            <a:r>
              <a:rPr lang="it-IT" i="1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basato su dati di letteratura prospettici.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it-IT" b="1" u="sng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harter Roman" panose="02040503050506020203" pitchFamily="18" charset="0"/>
              </a:rPr>
              <a:t>L’Associazione Italiana di Neuro-Oncologia (AINO) ha recentemente condotto uno studio retrospettivo multicentrico su 120 pazienti con </a:t>
            </a:r>
            <a:r>
              <a:rPr lang="it-IT" dirty="0" err="1">
                <a:latin typeface="Charter Roman" panose="02040503050506020203" pitchFamily="18" charset="0"/>
              </a:rPr>
              <a:t>astrocitoma</a:t>
            </a:r>
            <a:r>
              <a:rPr lang="it-IT" dirty="0">
                <a:latin typeface="Charter Roman" panose="02040503050506020203" pitchFamily="18" charset="0"/>
              </a:rPr>
              <a:t> diffuso grado 2 </a:t>
            </a:r>
            <a:r>
              <a:rPr lang="it-IT" i="1" dirty="0">
                <a:latin typeface="CHARTER ROMAN" panose="02040503050506020203" pitchFamily="18" charset="0"/>
              </a:rPr>
              <a:t>IDH</a:t>
            </a:r>
            <a:r>
              <a:rPr lang="it-IT" dirty="0">
                <a:latin typeface="Charter Roman" panose="02040503050506020203" pitchFamily="18" charset="0"/>
              </a:rPr>
              <a:t>-wildtype (</a:t>
            </a:r>
            <a:r>
              <a:rPr lang="it-IT" dirty="0" err="1">
                <a:latin typeface="Charter Roman" panose="02040503050506020203" pitchFamily="18" charset="0"/>
              </a:rPr>
              <a:t>Rudà</a:t>
            </a:r>
            <a:r>
              <a:rPr lang="it-IT" dirty="0">
                <a:latin typeface="Charter Roman" panose="02040503050506020203" pitchFamily="18" charset="0"/>
              </a:rPr>
              <a:t> et al., Neuro-</a:t>
            </a:r>
            <a:r>
              <a:rPr lang="it-IT" dirty="0" err="1">
                <a:latin typeface="Charter Roman" panose="02040503050506020203" pitchFamily="18" charset="0"/>
              </a:rPr>
              <a:t>Oncology</a:t>
            </a:r>
            <a:r>
              <a:rPr lang="it-IT" dirty="0">
                <a:latin typeface="Charter Roman" panose="02040503050506020203" pitchFamily="18" charset="0"/>
              </a:rPr>
              <a:t>, 2022). Un sottogruppo ristretto di pazienti con </a:t>
            </a:r>
            <a:r>
              <a:rPr lang="it-IT" i="1" dirty="0">
                <a:latin typeface="CHARTER ROMAN" panose="02040503050506020203" pitchFamily="18" charset="0"/>
              </a:rPr>
              <a:t>pTERT </a:t>
            </a:r>
            <a:r>
              <a:rPr lang="it-IT" i="1" dirty="0" err="1">
                <a:latin typeface="CHARTER ROMAN" panose="02040503050506020203" pitchFamily="18" charset="0"/>
              </a:rPr>
              <a:t>mutation</a:t>
            </a:r>
            <a:r>
              <a:rPr lang="it-IT" dirty="0">
                <a:latin typeface="Charter Roman" panose="02040503050506020203" pitchFamily="18" charset="0"/>
              </a:rPr>
              <a:t> (</a:t>
            </a:r>
            <a:r>
              <a:rPr lang="it-IT" i="1" dirty="0" err="1">
                <a:latin typeface="CHARTER ROMAN" panose="02040503050506020203" pitchFamily="18" charset="0"/>
              </a:rPr>
              <a:t>n</a:t>
            </a:r>
            <a:r>
              <a:rPr lang="it-IT" i="1" dirty="0">
                <a:latin typeface="CHARTER ROMAN" panose="02040503050506020203" pitchFamily="18" charset="0"/>
              </a:rPr>
              <a:t> </a:t>
            </a:r>
            <a:r>
              <a:rPr lang="it-IT" dirty="0">
                <a:latin typeface="Charter Roman" panose="02040503050506020203" pitchFamily="18" charset="0"/>
              </a:rPr>
              <a:t>= 30) e </a:t>
            </a:r>
            <a:r>
              <a:rPr lang="it-IT" i="1" dirty="0">
                <a:latin typeface="CHARTER ROMAN" panose="02040503050506020203" pitchFamily="18" charset="0"/>
              </a:rPr>
              <a:t>EGFR </a:t>
            </a:r>
            <a:r>
              <a:rPr lang="it-IT" i="1" dirty="0" err="1">
                <a:latin typeface="CHARTER ROMAN" panose="02040503050506020203" pitchFamily="18" charset="0"/>
              </a:rPr>
              <a:t>amplification</a:t>
            </a:r>
            <a:r>
              <a:rPr lang="it-IT" i="1" dirty="0">
                <a:latin typeface="CHARTER ROMAN" panose="02040503050506020203" pitchFamily="18" charset="0"/>
              </a:rPr>
              <a:t> </a:t>
            </a:r>
            <a:r>
              <a:rPr lang="it-IT" dirty="0">
                <a:latin typeface="Charter Roman" panose="02040503050506020203" pitchFamily="18" charset="0"/>
              </a:rPr>
              <a:t>(</a:t>
            </a:r>
            <a:r>
              <a:rPr lang="it-IT" i="1" dirty="0" err="1">
                <a:latin typeface="CHARTER ROMAN" panose="02040503050506020203" pitchFamily="18" charset="0"/>
              </a:rPr>
              <a:t>n</a:t>
            </a:r>
            <a:r>
              <a:rPr lang="it-IT" i="1" dirty="0">
                <a:latin typeface="CHARTER ROMAN" panose="02040503050506020203" pitchFamily="18" charset="0"/>
              </a:rPr>
              <a:t> </a:t>
            </a:r>
            <a:r>
              <a:rPr lang="it-IT" dirty="0">
                <a:latin typeface="Charter Roman" panose="02040503050506020203" pitchFamily="18" charset="0"/>
              </a:rPr>
              <a:t>= 9) è stato incluso in tale studio: tali pazienti hanno globalmente </a:t>
            </a:r>
            <a:r>
              <a:rPr lang="it-IT" dirty="0">
                <a:latin typeface="Charter Roman" panose="02040503050506020203" pitchFamily="18" charset="0"/>
                <a:cs typeface="Times New Roman" panose="02020603050405020304" pitchFamily="18" charset="0"/>
              </a:rPr>
              <a:t>mostrato una </a:t>
            </a:r>
            <a:r>
              <a:rPr lang="it-IT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prognosi sfavorevole ed è stato individuato un </a:t>
            </a:r>
            <a:r>
              <a:rPr lang="it-IT" b="1" i="1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trend </a:t>
            </a:r>
            <a:r>
              <a:rPr lang="it-IT" b="1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 migliore </a:t>
            </a:r>
            <a:r>
              <a:rPr lang="it-IT" b="1" i="1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overall survival </a:t>
            </a:r>
            <a:r>
              <a:rPr lang="it-IT" b="1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 coloro sottoposti a trattamento radio-chemioterapico adiuvante</a:t>
            </a:r>
            <a:r>
              <a:rPr lang="it-IT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T" dirty="0">
              <a:latin typeface="Charter Roman" panose="02040503050506020203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AFC62C-A7A1-8DF6-0B72-444F3DE6EE91}"/>
              </a:ext>
            </a:extLst>
          </p:cNvPr>
          <p:cNvSpPr txBox="1"/>
          <p:nvPr/>
        </p:nvSpPr>
        <p:spPr>
          <a:xfrm>
            <a:off x="405361" y="156097"/>
            <a:ext cx="13007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harter Roman" panose="02040503050506020203" pitchFamily="18" charset="0"/>
              </a:rPr>
              <a:t>Registro</a:t>
            </a:r>
            <a:r>
              <a:rPr lang="en-GB" sz="2400" b="1" dirty="0">
                <a:latin typeface="Charter Roman" panose="02040503050506020203" pitchFamily="18" charset="0"/>
              </a:rPr>
              <a:t> 1</a:t>
            </a:r>
          </a:p>
          <a:p>
            <a:r>
              <a:rPr lang="en-GB" sz="2400" b="1" dirty="0">
                <a:latin typeface="Charter Roman" panose="02040503050506020203" pitchFamily="18" charset="0"/>
              </a:rPr>
              <a:t>Astrocitomi</a:t>
            </a:r>
            <a:r>
              <a:rPr lang="en-GB" sz="2400" b="1" i="1" dirty="0">
                <a:latin typeface="Charter Roman" panose="02040503050506020203" pitchFamily="18" charset="0"/>
              </a:rPr>
              <a:t> </a:t>
            </a:r>
            <a:r>
              <a:rPr lang="en-GB" sz="2400" b="1" i="1" dirty="0">
                <a:latin typeface="CHARTER ROMAN" panose="02040503050506020203" pitchFamily="18" charset="0"/>
              </a:rPr>
              <a:t>IDH</a:t>
            </a:r>
            <a:r>
              <a:rPr lang="en-GB" sz="2400" b="1" dirty="0">
                <a:latin typeface="Charter Roman" panose="02040503050506020203" pitchFamily="18" charset="0"/>
              </a:rPr>
              <a:t>-wildtype </a:t>
            </a:r>
            <a:r>
              <a:rPr lang="en-GB" sz="2400" b="1" dirty="0" err="1">
                <a:latin typeface="Charter Roman" panose="02040503050506020203" pitchFamily="18" charset="0"/>
              </a:rPr>
              <a:t>grado</a:t>
            </a:r>
            <a:r>
              <a:rPr lang="en-GB" sz="2400" b="1" dirty="0">
                <a:latin typeface="Charter Roman" panose="02040503050506020203" pitchFamily="18" charset="0"/>
              </a:rPr>
              <a:t> 2 con </a:t>
            </a:r>
            <a:r>
              <a:rPr lang="en-GB" sz="2400" b="1" dirty="0" err="1">
                <a:latin typeface="Charter Roman" panose="02040503050506020203" pitchFamily="18" charset="0"/>
              </a:rPr>
              <a:t>caratteristiche</a:t>
            </a:r>
            <a:r>
              <a:rPr lang="en-GB" sz="2400" b="1" dirty="0">
                <a:latin typeface="Charter Roman" panose="02040503050506020203" pitchFamily="18" charset="0"/>
              </a:rPr>
              <a:t> </a:t>
            </a:r>
            <a:r>
              <a:rPr lang="en-GB" sz="2400" b="1" dirty="0" err="1">
                <a:latin typeface="Charter Roman" panose="02040503050506020203" pitchFamily="18" charset="0"/>
              </a:rPr>
              <a:t>molecolari</a:t>
            </a:r>
            <a:r>
              <a:rPr lang="en-GB" sz="2400" b="1" dirty="0">
                <a:latin typeface="Charter Roman" panose="02040503050506020203" pitchFamily="18" charset="0"/>
              </a:rPr>
              <a:t> di glioblastoma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A88BDC-B332-D31A-017A-05A105E15D5C}"/>
              </a:ext>
            </a:extLst>
          </p:cNvPr>
          <p:cNvCxnSpPr/>
          <p:nvPr/>
        </p:nvCxnSpPr>
        <p:spPr>
          <a:xfrm>
            <a:off x="546265" y="1235034"/>
            <a:ext cx="10664041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4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EC37BB-19C0-DC12-26FE-08C8A8278814}"/>
              </a:ext>
            </a:extLst>
          </p:cNvPr>
          <p:cNvSpPr txBox="1"/>
          <p:nvPr/>
        </p:nvSpPr>
        <p:spPr>
          <a:xfrm>
            <a:off x="600925" y="2808514"/>
            <a:ext cx="10526254" cy="2686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L’obiettivo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dello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studio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è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la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creazione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un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più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largo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registro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retrospettico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pazienti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con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astrocitoma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grado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2 </a:t>
            </a:r>
            <a:r>
              <a:rPr lang="en-GB" sz="1800" i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IDH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-wildtype con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caratteristiche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molecolari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glioblastoma, al fine di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valutare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l’impatto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differenti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modalità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trattamento</a:t>
            </a:r>
            <a:r>
              <a:rPr lang="en-GB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sz="1800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sull’</a:t>
            </a:r>
            <a:r>
              <a:rPr lang="en-GB" sz="1800" i="1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outcome</a:t>
            </a:r>
            <a:r>
              <a:rPr lang="en-GB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in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una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coorte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più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ampia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pazienti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it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Helvetica" pitchFamily="2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GB" sz="1800" b="1" i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Endpoints</a:t>
            </a:r>
            <a:endParaRPr lang="en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GB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Progression-free survival 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(PFS) e </a:t>
            </a:r>
            <a:r>
              <a:rPr lang="en-GB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overall survival 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(OS) in base ad </a:t>
            </a:r>
            <a:r>
              <a:rPr lang="en-GB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extent of resection 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ed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all’interno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dei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diversi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sottogruppi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trattamento</a:t>
            </a:r>
            <a:endParaRPr lang="en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5B7EAE-02B9-C8E0-6DEE-6AB96CA3EBB1}"/>
              </a:ext>
            </a:extLst>
          </p:cNvPr>
          <p:cNvSpPr txBox="1"/>
          <p:nvPr/>
        </p:nvSpPr>
        <p:spPr>
          <a:xfrm>
            <a:off x="600925" y="0"/>
            <a:ext cx="907856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latin typeface="Charter Roman" panose="02040503050506020203" pitchFamily="18" charset="0"/>
                <a:ea typeface="+mj-ea"/>
                <a:cs typeface="+mj-cs"/>
              </a:rPr>
              <a:t>Obiettivo</a:t>
            </a:r>
            <a:r>
              <a:rPr lang="en-US" sz="3600" dirty="0">
                <a:latin typeface="Charter Roman" panose="02040503050506020203" pitchFamily="18" charset="0"/>
                <a:ea typeface="+mj-ea"/>
                <a:cs typeface="+mj-cs"/>
              </a:rPr>
              <a:t> </a:t>
            </a:r>
            <a:r>
              <a:rPr lang="en-US" sz="3600" dirty="0" err="1">
                <a:latin typeface="Charter Roman" panose="02040503050506020203" pitchFamily="18" charset="0"/>
                <a:ea typeface="+mj-ea"/>
                <a:cs typeface="+mj-cs"/>
              </a:rPr>
              <a:t>dello</a:t>
            </a:r>
            <a:r>
              <a:rPr lang="en-US" sz="3600" dirty="0">
                <a:latin typeface="Charter Roman" panose="02040503050506020203" pitchFamily="18" charset="0"/>
                <a:ea typeface="+mj-ea"/>
                <a:cs typeface="+mj-cs"/>
              </a:rPr>
              <a:t> studio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0893C0-493D-4CE2-A1D2-B90E4E9EF023}"/>
              </a:ext>
            </a:extLst>
          </p:cNvPr>
          <p:cNvSpPr txBox="1"/>
          <p:nvPr/>
        </p:nvSpPr>
        <p:spPr>
          <a:xfrm>
            <a:off x="405361" y="156097"/>
            <a:ext cx="13007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harter Roman" panose="02040503050506020203" pitchFamily="18" charset="0"/>
              </a:rPr>
              <a:t>Registro</a:t>
            </a:r>
            <a:r>
              <a:rPr lang="en-GB" sz="2400" b="1" dirty="0">
                <a:latin typeface="Charter Roman" panose="02040503050506020203" pitchFamily="18" charset="0"/>
              </a:rPr>
              <a:t> 1</a:t>
            </a:r>
          </a:p>
          <a:p>
            <a:r>
              <a:rPr lang="en-GB" sz="2400" b="1" dirty="0">
                <a:latin typeface="Charter Roman" panose="02040503050506020203" pitchFamily="18" charset="0"/>
              </a:rPr>
              <a:t>Astrocitomi</a:t>
            </a:r>
            <a:r>
              <a:rPr lang="en-GB" sz="2400" b="1" i="1" dirty="0">
                <a:latin typeface="Charter Roman" panose="02040503050506020203" pitchFamily="18" charset="0"/>
              </a:rPr>
              <a:t> </a:t>
            </a:r>
            <a:r>
              <a:rPr lang="en-GB" sz="2400" b="1" i="1" dirty="0">
                <a:latin typeface="CHARTER ROMAN" panose="02040503050506020203" pitchFamily="18" charset="0"/>
              </a:rPr>
              <a:t>IDH</a:t>
            </a:r>
            <a:r>
              <a:rPr lang="en-GB" sz="2400" b="1" dirty="0">
                <a:latin typeface="Charter Roman" panose="02040503050506020203" pitchFamily="18" charset="0"/>
              </a:rPr>
              <a:t>-wildtype </a:t>
            </a:r>
            <a:r>
              <a:rPr lang="en-GB" sz="2400" b="1" dirty="0" err="1">
                <a:latin typeface="Charter Roman" panose="02040503050506020203" pitchFamily="18" charset="0"/>
              </a:rPr>
              <a:t>grado</a:t>
            </a:r>
            <a:r>
              <a:rPr lang="en-GB" sz="2400" b="1" dirty="0">
                <a:latin typeface="Charter Roman" panose="02040503050506020203" pitchFamily="18" charset="0"/>
              </a:rPr>
              <a:t> 2 con </a:t>
            </a:r>
            <a:r>
              <a:rPr lang="en-GB" sz="2400" b="1" dirty="0" err="1">
                <a:latin typeface="Charter Roman" panose="02040503050506020203" pitchFamily="18" charset="0"/>
              </a:rPr>
              <a:t>caratteristiche</a:t>
            </a:r>
            <a:r>
              <a:rPr lang="en-GB" sz="2400" b="1" dirty="0">
                <a:latin typeface="Charter Roman" panose="02040503050506020203" pitchFamily="18" charset="0"/>
              </a:rPr>
              <a:t> </a:t>
            </a:r>
            <a:r>
              <a:rPr lang="en-GB" sz="2400" b="1" dirty="0" err="1">
                <a:latin typeface="Charter Roman" panose="02040503050506020203" pitchFamily="18" charset="0"/>
              </a:rPr>
              <a:t>molecolari</a:t>
            </a:r>
            <a:r>
              <a:rPr lang="en-GB" sz="2400" b="1" dirty="0">
                <a:latin typeface="Charter Roman" panose="02040503050506020203" pitchFamily="18" charset="0"/>
              </a:rPr>
              <a:t> di glioblastoma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22CADC-56D0-2B89-EBDD-4C4C030B014D}"/>
              </a:ext>
            </a:extLst>
          </p:cNvPr>
          <p:cNvCxnSpPr/>
          <p:nvPr/>
        </p:nvCxnSpPr>
        <p:spPr>
          <a:xfrm>
            <a:off x="546265" y="1235034"/>
            <a:ext cx="10664041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34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8E3037-97FA-AD69-AF97-D93AECD4E56D}"/>
              </a:ext>
            </a:extLst>
          </p:cNvPr>
          <p:cNvSpPr txBox="1"/>
          <p:nvPr/>
        </p:nvSpPr>
        <p:spPr>
          <a:xfrm>
            <a:off x="546265" y="2453646"/>
            <a:ext cx="1104551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 DI INCLUSIONE</a:t>
            </a: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Età 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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 anni</a:t>
            </a:r>
            <a:endParaRPr lang="en-IT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 di </a:t>
            </a:r>
            <a:r>
              <a:rPr lang="it-IT" dirty="0" err="1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astrocitoma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sovratentoriale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diffuso grado 2 </a:t>
            </a:r>
            <a:r>
              <a:rPr lang="it-IT" i="1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IDH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-wildtype con caratteristiche molecolari di glioblastoma (mutazione </a:t>
            </a:r>
            <a:r>
              <a:rPr lang="it-IT" i="1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pTERT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 amplificazione </a:t>
            </a:r>
            <a:r>
              <a:rPr lang="it-IT" i="1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EGFR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 alterazioni cromosomiche +7/-10). </a:t>
            </a:r>
          </a:p>
          <a:p>
            <a:pPr marL="342900" lvl="0" indent="-342900" algn="just">
              <a:buFont typeface="Symbol" pitchFamily="2" charset="2"/>
              <a:buChar char=""/>
            </a:pPr>
            <a:endParaRPr lang="it-IT" dirty="0">
              <a:solidFill>
                <a:srgbClr val="202124"/>
              </a:solidFill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it-IT" dirty="0">
                <a:solidFill>
                  <a:srgbClr val="202124"/>
                </a:solidFill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 DI ESCLUSIONE</a:t>
            </a: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Tumori della </a:t>
            </a:r>
            <a:r>
              <a:rPr lang="it-IT" i="1" dirty="0" err="1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midline</a:t>
            </a:r>
            <a:r>
              <a:rPr lang="it-IT" i="1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positivi per la mutazione </a:t>
            </a:r>
            <a:r>
              <a:rPr lang="it-IT" i="1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H3F3A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K27M.</a:t>
            </a:r>
            <a:endParaRPr lang="en-IT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6F0183-578F-9183-D26E-2A72C82CEB5D}"/>
              </a:ext>
            </a:extLst>
          </p:cNvPr>
          <p:cNvSpPr txBox="1"/>
          <p:nvPr/>
        </p:nvSpPr>
        <p:spPr>
          <a:xfrm>
            <a:off x="405361" y="156097"/>
            <a:ext cx="13007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harter Roman" panose="02040503050506020203" pitchFamily="18" charset="0"/>
              </a:rPr>
              <a:t>Registro</a:t>
            </a:r>
            <a:r>
              <a:rPr lang="en-GB" sz="2400" b="1" dirty="0">
                <a:latin typeface="Charter Roman" panose="02040503050506020203" pitchFamily="18" charset="0"/>
              </a:rPr>
              <a:t> 1</a:t>
            </a:r>
          </a:p>
          <a:p>
            <a:r>
              <a:rPr lang="en-GB" sz="2400" b="1" dirty="0">
                <a:latin typeface="Charter Roman" panose="02040503050506020203" pitchFamily="18" charset="0"/>
              </a:rPr>
              <a:t>Astrocitomi</a:t>
            </a:r>
            <a:r>
              <a:rPr lang="en-GB" sz="2400" b="1" i="1" dirty="0">
                <a:latin typeface="Charter Roman" panose="02040503050506020203" pitchFamily="18" charset="0"/>
              </a:rPr>
              <a:t> </a:t>
            </a:r>
            <a:r>
              <a:rPr lang="en-GB" sz="2400" b="1" i="1" dirty="0">
                <a:latin typeface="CHARTER ROMAN" panose="02040503050506020203" pitchFamily="18" charset="0"/>
              </a:rPr>
              <a:t>IDH</a:t>
            </a:r>
            <a:r>
              <a:rPr lang="en-GB" sz="2400" b="1" dirty="0">
                <a:latin typeface="Charter Roman" panose="02040503050506020203" pitchFamily="18" charset="0"/>
              </a:rPr>
              <a:t>-wildtype </a:t>
            </a:r>
            <a:r>
              <a:rPr lang="en-GB" sz="2400" b="1" dirty="0" err="1">
                <a:latin typeface="Charter Roman" panose="02040503050506020203" pitchFamily="18" charset="0"/>
              </a:rPr>
              <a:t>grado</a:t>
            </a:r>
            <a:r>
              <a:rPr lang="en-GB" sz="2400" b="1" dirty="0">
                <a:latin typeface="Charter Roman" panose="02040503050506020203" pitchFamily="18" charset="0"/>
              </a:rPr>
              <a:t> 2 con </a:t>
            </a:r>
            <a:r>
              <a:rPr lang="en-GB" sz="2400" b="1" dirty="0" err="1">
                <a:latin typeface="Charter Roman" panose="02040503050506020203" pitchFamily="18" charset="0"/>
              </a:rPr>
              <a:t>caratteristiche</a:t>
            </a:r>
            <a:r>
              <a:rPr lang="en-GB" sz="2400" b="1" dirty="0">
                <a:latin typeface="Charter Roman" panose="02040503050506020203" pitchFamily="18" charset="0"/>
              </a:rPr>
              <a:t> </a:t>
            </a:r>
            <a:r>
              <a:rPr lang="en-GB" sz="2400" b="1" dirty="0" err="1">
                <a:latin typeface="Charter Roman" panose="02040503050506020203" pitchFamily="18" charset="0"/>
              </a:rPr>
              <a:t>molecolari</a:t>
            </a:r>
            <a:r>
              <a:rPr lang="en-GB" sz="2400" b="1" dirty="0">
                <a:latin typeface="Charter Roman" panose="02040503050506020203" pitchFamily="18" charset="0"/>
              </a:rPr>
              <a:t> di glioblastoma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A4B6C5-2EF3-30BB-A0DB-989F757BA38C}"/>
              </a:ext>
            </a:extLst>
          </p:cNvPr>
          <p:cNvCxnSpPr/>
          <p:nvPr/>
        </p:nvCxnSpPr>
        <p:spPr>
          <a:xfrm>
            <a:off x="546265" y="1235034"/>
            <a:ext cx="10664041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2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6F0183-578F-9183-D26E-2A72C82CEB5D}"/>
              </a:ext>
            </a:extLst>
          </p:cNvPr>
          <p:cNvSpPr txBox="1"/>
          <p:nvPr/>
        </p:nvSpPr>
        <p:spPr>
          <a:xfrm>
            <a:off x="405361" y="156097"/>
            <a:ext cx="13007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harter Roman" panose="02040503050506020203" pitchFamily="18" charset="0"/>
              </a:rPr>
              <a:t>Registro</a:t>
            </a:r>
            <a:r>
              <a:rPr lang="en-GB" sz="2400" b="1" dirty="0">
                <a:latin typeface="Charter Roman" panose="02040503050506020203" pitchFamily="18" charset="0"/>
              </a:rPr>
              <a:t> 1</a:t>
            </a:r>
          </a:p>
          <a:p>
            <a:r>
              <a:rPr lang="en-GB" sz="2400" b="1" dirty="0">
                <a:latin typeface="Charter Roman" panose="02040503050506020203" pitchFamily="18" charset="0"/>
              </a:rPr>
              <a:t>Astrocitomi</a:t>
            </a:r>
            <a:r>
              <a:rPr lang="en-GB" sz="2400" b="1" i="1" dirty="0">
                <a:latin typeface="Charter Roman" panose="02040503050506020203" pitchFamily="18" charset="0"/>
              </a:rPr>
              <a:t> </a:t>
            </a:r>
            <a:r>
              <a:rPr lang="en-GB" sz="2400" b="1" i="1" dirty="0">
                <a:latin typeface="CHARTER ROMAN" panose="02040503050506020203" pitchFamily="18" charset="0"/>
              </a:rPr>
              <a:t>IDH</a:t>
            </a:r>
            <a:r>
              <a:rPr lang="en-GB" sz="2400" b="1" dirty="0">
                <a:latin typeface="Charter Roman" panose="02040503050506020203" pitchFamily="18" charset="0"/>
              </a:rPr>
              <a:t>-wildtype </a:t>
            </a:r>
            <a:r>
              <a:rPr lang="en-GB" sz="2400" b="1" dirty="0" err="1">
                <a:latin typeface="Charter Roman" panose="02040503050506020203" pitchFamily="18" charset="0"/>
              </a:rPr>
              <a:t>grado</a:t>
            </a:r>
            <a:r>
              <a:rPr lang="en-GB" sz="2400" b="1" dirty="0">
                <a:latin typeface="Charter Roman" panose="02040503050506020203" pitchFamily="18" charset="0"/>
              </a:rPr>
              <a:t> 2 con </a:t>
            </a:r>
            <a:r>
              <a:rPr lang="en-GB" sz="2400" b="1" dirty="0" err="1">
                <a:latin typeface="Charter Roman" panose="02040503050506020203" pitchFamily="18" charset="0"/>
              </a:rPr>
              <a:t>caratteristiche</a:t>
            </a:r>
            <a:r>
              <a:rPr lang="en-GB" sz="2400" b="1" dirty="0">
                <a:latin typeface="Charter Roman" panose="02040503050506020203" pitchFamily="18" charset="0"/>
              </a:rPr>
              <a:t> </a:t>
            </a:r>
            <a:r>
              <a:rPr lang="en-GB" sz="2400" b="1" dirty="0" err="1">
                <a:latin typeface="Charter Roman" panose="02040503050506020203" pitchFamily="18" charset="0"/>
              </a:rPr>
              <a:t>molecolari</a:t>
            </a:r>
            <a:r>
              <a:rPr lang="en-GB" sz="2400" b="1" dirty="0">
                <a:latin typeface="Charter Roman" panose="02040503050506020203" pitchFamily="18" charset="0"/>
              </a:rPr>
              <a:t> di glioblastoma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A4B6C5-2EF3-30BB-A0DB-989F757BA38C}"/>
              </a:ext>
            </a:extLst>
          </p:cNvPr>
          <p:cNvCxnSpPr/>
          <p:nvPr/>
        </p:nvCxnSpPr>
        <p:spPr>
          <a:xfrm>
            <a:off x="546265" y="1235034"/>
            <a:ext cx="10664041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4382914-759F-CEA8-8113-CB762C094E76}"/>
              </a:ext>
            </a:extLst>
          </p:cNvPr>
          <p:cNvSpPr txBox="1"/>
          <p:nvPr/>
        </p:nvSpPr>
        <p:spPr>
          <a:xfrm>
            <a:off x="312877" y="1997839"/>
            <a:ext cx="1156624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PRINCIPALI 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 RICHIESTI</a:t>
            </a:r>
            <a:endParaRPr lang="en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en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i="1" dirty="0" err="1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Extent</a:t>
            </a:r>
            <a:r>
              <a:rPr lang="it-IT" i="1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i="1" dirty="0" err="1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resection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1800" i="1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gross-total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it-IT" sz="1800" i="1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subtotal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buFont typeface="Symbol" pitchFamily="2" charset="2"/>
              <a:buChar char=""/>
            </a:pPr>
            <a:endParaRPr lang="it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Informazioni sul </a:t>
            </a:r>
            <a:r>
              <a:rPr lang="it-IT" sz="1800" i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post-operatorio (</a:t>
            </a:r>
            <a:r>
              <a:rPr lang="it-IT" sz="1800" i="1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observation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radioterapia; chemioterapia). </a:t>
            </a:r>
          </a:p>
          <a:p>
            <a:pPr marL="342900" lvl="0" indent="-342900" algn="just">
              <a:buFont typeface="Symbol" pitchFamily="2" charset="2"/>
              <a:buChar char=""/>
            </a:pPr>
            <a:endParaRPr lang="en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isposta RM al trattamento secondo criteri RANO.</a:t>
            </a:r>
          </a:p>
          <a:p>
            <a:pPr marL="342900" lvl="0" indent="-342900" algn="just">
              <a:buFont typeface="Symbol" pitchFamily="2" charset="2"/>
              <a:buChar char=""/>
            </a:pPr>
            <a:endParaRPr lang="en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itchFamily="2" charset="2"/>
              <a:buChar char=""/>
            </a:pP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disponibili, informazioni sul trattamento alla progressione (secondo intervento chirurgico; radioterapia; chemioterapia; cure palliative).</a:t>
            </a:r>
            <a:endParaRPr lang="en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05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B7F0948-A983-0045-D487-92E96452E514}"/>
              </a:ext>
            </a:extLst>
          </p:cNvPr>
          <p:cNvSpPr txBox="1"/>
          <p:nvPr/>
        </p:nvSpPr>
        <p:spPr>
          <a:xfrm>
            <a:off x="405361" y="2264782"/>
            <a:ext cx="11381277" cy="2553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Gli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astrocitomi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diffusi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IDH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-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mutati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con </a:t>
            </a:r>
            <a:r>
              <a:rPr lang="en-GB" b="1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delezione</a:t>
            </a:r>
            <a:r>
              <a:rPr lang="en-GB" b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in </a:t>
            </a:r>
            <a:r>
              <a:rPr lang="en-GB" b="1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omozigosi</a:t>
            </a:r>
            <a:r>
              <a:rPr lang="en-GB" b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</a:t>
            </a:r>
            <a:r>
              <a:rPr lang="en-GB" b="1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CDKN2A/B</a:t>
            </a:r>
            <a:r>
              <a:rPr lang="en-GB" b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rappresentano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circa il 12%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degli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astrocitomi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diffusi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(12%) e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sono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caratterizzati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da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una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b="1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prognosi</a:t>
            </a:r>
            <a:r>
              <a:rPr lang="en-GB" b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b="1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aggressiva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: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pertanto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, la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Classificazione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2021 WHO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definisce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tali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entità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tumorali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come </a:t>
            </a:r>
            <a:r>
              <a:rPr lang="en-GB" b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astrocitomi </a:t>
            </a:r>
            <a:r>
              <a:rPr lang="en-GB" b="1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IDH</a:t>
            </a:r>
            <a:r>
              <a:rPr lang="en-GB" b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-</a:t>
            </a:r>
            <a:r>
              <a:rPr lang="en-GB" b="1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mutati</a:t>
            </a:r>
            <a:r>
              <a:rPr lang="en-GB" b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b="1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grado</a:t>
            </a:r>
            <a:r>
              <a:rPr lang="en-GB" b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4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dirty="0">
              <a:latin typeface="Charter Roman" panose="02040503050506020203" pitchFamily="18" charset="0"/>
              <a:ea typeface="Calibri" panose="020F0502020204030204" pitchFamily="34" charset="0"/>
              <a:cs typeface="Helvetica" pitchFamily="2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Il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ruolo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della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delezione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in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omozigosi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</a:t>
            </a:r>
            <a:r>
              <a:rPr lang="en-GB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CDKN2A/B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nell’</a:t>
            </a:r>
            <a:r>
              <a:rPr lang="en-GB" b="1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oligodendroglioma</a:t>
            </a:r>
            <a:r>
              <a:rPr lang="en-GB" b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b="1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diffuso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non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è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attualmente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del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tutto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noto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,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sebbene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alcuni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dati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suggeriscano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un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ruolo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prognostico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negativo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tale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alterazione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anche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tra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i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tumori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oligodendrogliali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199CD8-6145-9468-48DD-9CE0DEB47049}"/>
              </a:ext>
            </a:extLst>
          </p:cNvPr>
          <p:cNvSpPr txBox="1"/>
          <p:nvPr/>
        </p:nvSpPr>
        <p:spPr>
          <a:xfrm>
            <a:off x="405361" y="156097"/>
            <a:ext cx="13007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harter Roman" panose="02040503050506020203" pitchFamily="18" charset="0"/>
              </a:rPr>
              <a:t>Registro</a:t>
            </a:r>
            <a:r>
              <a:rPr lang="en-GB" sz="2400" b="1" dirty="0">
                <a:latin typeface="Charter Roman" panose="02040503050506020203" pitchFamily="18" charset="0"/>
              </a:rPr>
              <a:t> 2</a:t>
            </a:r>
          </a:p>
          <a:p>
            <a:r>
              <a:rPr lang="it-IT" sz="2400" b="1" dirty="0">
                <a:latin typeface="Charter Roman" panose="02040503050506020203" pitchFamily="18" charset="0"/>
              </a:rPr>
              <a:t>Gliomi diffusi con delezione in omozigosi di </a:t>
            </a:r>
            <a:r>
              <a:rPr lang="it-IT" sz="2400" b="1" i="1" dirty="0">
                <a:latin typeface="Charter Roman" panose="02040503050506020203" pitchFamily="18" charset="0"/>
              </a:rPr>
              <a:t>CDKN2A/B</a:t>
            </a:r>
            <a:endParaRPr lang="en-GB" sz="2400" b="1" dirty="0">
              <a:latin typeface="Charter Roman" panose="02040503050506020203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BACFFD-84C1-D54C-0625-DE0844300EDE}"/>
              </a:ext>
            </a:extLst>
          </p:cNvPr>
          <p:cNvCxnSpPr/>
          <p:nvPr/>
        </p:nvCxnSpPr>
        <p:spPr>
          <a:xfrm>
            <a:off x="546265" y="1235034"/>
            <a:ext cx="10664041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48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199CD8-6145-9468-48DD-9CE0DEB47049}"/>
              </a:ext>
            </a:extLst>
          </p:cNvPr>
          <p:cNvSpPr txBox="1"/>
          <p:nvPr/>
        </p:nvSpPr>
        <p:spPr>
          <a:xfrm>
            <a:off x="405361" y="156097"/>
            <a:ext cx="13007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harter Roman" panose="02040503050506020203" pitchFamily="18" charset="0"/>
              </a:rPr>
              <a:t>Registro</a:t>
            </a:r>
            <a:r>
              <a:rPr lang="en-GB" sz="2400" b="1" dirty="0">
                <a:latin typeface="Charter Roman" panose="02040503050506020203" pitchFamily="18" charset="0"/>
              </a:rPr>
              <a:t> 2</a:t>
            </a:r>
          </a:p>
          <a:p>
            <a:r>
              <a:rPr lang="it-IT" sz="2400" b="1" dirty="0">
                <a:latin typeface="Charter Roman" panose="02040503050506020203" pitchFamily="18" charset="0"/>
              </a:rPr>
              <a:t>Gliomi diffusi con delezione in omozigosi di </a:t>
            </a:r>
            <a:r>
              <a:rPr lang="it-IT" sz="2400" b="1" i="1" dirty="0">
                <a:latin typeface="Charter Roman" panose="02040503050506020203" pitchFamily="18" charset="0"/>
              </a:rPr>
              <a:t>CDKN2A/B</a:t>
            </a:r>
            <a:endParaRPr lang="en-GB" sz="2400" b="1" dirty="0">
              <a:latin typeface="Charter Roman" panose="02040503050506020203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BACFFD-84C1-D54C-0625-DE0844300EDE}"/>
              </a:ext>
            </a:extLst>
          </p:cNvPr>
          <p:cNvCxnSpPr/>
          <p:nvPr/>
        </p:nvCxnSpPr>
        <p:spPr>
          <a:xfrm>
            <a:off x="546265" y="1235034"/>
            <a:ext cx="10664041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9C6056D-966C-7662-DD8A-350F8FAC93F0}"/>
              </a:ext>
            </a:extLst>
          </p:cNvPr>
          <p:cNvSpPr txBox="1"/>
          <p:nvPr/>
        </p:nvSpPr>
        <p:spPr>
          <a:xfrm>
            <a:off x="600925" y="0"/>
            <a:ext cx="907856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latin typeface="Charter Roman" panose="02040503050506020203" pitchFamily="18" charset="0"/>
                <a:ea typeface="+mj-ea"/>
                <a:cs typeface="+mj-cs"/>
              </a:rPr>
              <a:t>Obiettivi</a:t>
            </a:r>
            <a:r>
              <a:rPr lang="en-US" sz="3600" dirty="0">
                <a:latin typeface="Charter Roman" panose="02040503050506020203" pitchFamily="18" charset="0"/>
                <a:ea typeface="+mj-ea"/>
                <a:cs typeface="+mj-cs"/>
              </a:rPr>
              <a:t> </a:t>
            </a:r>
            <a:r>
              <a:rPr lang="en-US" sz="3600" dirty="0" err="1">
                <a:latin typeface="Charter Roman" panose="02040503050506020203" pitchFamily="18" charset="0"/>
                <a:ea typeface="+mj-ea"/>
                <a:cs typeface="+mj-cs"/>
              </a:rPr>
              <a:t>dello</a:t>
            </a:r>
            <a:r>
              <a:rPr lang="en-US" sz="3600" dirty="0">
                <a:latin typeface="Charter Roman" panose="02040503050506020203" pitchFamily="18" charset="0"/>
                <a:ea typeface="+mj-ea"/>
                <a:cs typeface="+mj-cs"/>
              </a:rPr>
              <a:t> studio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F87538-622A-F164-04E8-C1B369D51D96}"/>
              </a:ext>
            </a:extLst>
          </p:cNvPr>
          <p:cNvSpPr txBox="1"/>
          <p:nvPr/>
        </p:nvSpPr>
        <p:spPr>
          <a:xfrm>
            <a:off x="600925" y="2635540"/>
            <a:ext cx="1052625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>
                <a:latin typeface="Charter Roman" panose="02040503050506020203" pitchFamily="18" charset="0"/>
              </a:rPr>
              <a:t>Scopo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dello</a:t>
            </a:r>
            <a:r>
              <a:rPr lang="en-GB" dirty="0">
                <a:latin typeface="Charter Roman" panose="02040503050506020203" pitchFamily="18" charset="0"/>
              </a:rPr>
              <a:t> studio </a:t>
            </a:r>
            <a:r>
              <a:rPr lang="en-GB" dirty="0" err="1">
                <a:latin typeface="Charter Roman" panose="02040503050506020203" pitchFamily="18" charset="0"/>
              </a:rPr>
              <a:t>è</a:t>
            </a:r>
            <a:r>
              <a:rPr lang="en-GB" dirty="0">
                <a:latin typeface="Charter Roman" panose="02040503050506020203" pitchFamily="18" charset="0"/>
              </a:rPr>
              <a:t> la </a:t>
            </a:r>
            <a:r>
              <a:rPr lang="en-GB" dirty="0" err="1">
                <a:latin typeface="Charter Roman" panose="02040503050506020203" pitchFamily="18" charset="0"/>
              </a:rPr>
              <a:t>creazione</a:t>
            </a:r>
            <a:r>
              <a:rPr lang="en-GB" dirty="0">
                <a:latin typeface="Charter Roman" panose="02040503050506020203" pitchFamily="18" charset="0"/>
              </a:rPr>
              <a:t> di un </a:t>
            </a:r>
            <a:r>
              <a:rPr lang="en-GB" dirty="0" err="1">
                <a:latin typeface="Charter Roman" panose="02040503050506020203" pitchFamily="18" charset="0"/>
              </a:rPr>
              <a:t>registro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retrospettivo</a:t>
            </a:r>
            <a:r>
              <a:rPr lang="en-GB" dirty="0">
                <a:latin typeface="Charter Roman" panose="02040503050506020203" pitchFamily="18" charset="0"/>
              </a:rPr>
              <a:t> di </a:t>
            </a:r>
            <a:r>
              <a:rPr lang="en-GB" dirty="0" err="1">
                <a:latin typeface="Charter Roman" panose="02040503050506020203" pitchFamily="18" charset="0"/>
              </a:rPr>
              <a:t>pazienti</a:t>
            </a:r>
            <a:r>
              <a:rPr lang="en-GB" dirty="0">
                <a:latin typeface="Charter Roman" panose="02040503050506020203" pitchFamily="18" charset="0"/>
              </a:rPr>
              <a:t> con </a:t>
            </a:r>
            <a:r>
              <a:rPr lang="en-GB" dirty="0" err="1">
                <a:latin typeface="Charter Roman" panose="02040503050506020203" pitchFamily="18" charset="0"/>
              </a:rPr>
              <a:t>diagnosi</a:t>
            </a:r>
            <a:r>
              <a:rPr lang="en-GB" dirty="0">
                <a:latin typeface="Charter Roman" panose="02040503050506020203" pitchFamily="18" charset="0"/>
              </a:rPr>
              <a:t> di glioma </a:t>
            </a:r>
            <a:r>
              <a:rPr lang="en-GB" dirty="0" err="1">
                <a:latin typeface="Charter Roman" panose="02040503050506020203" pitchFamily="18" charset="0"/>
              </a:rPr>
              <a:t>diffuso</a:t>
            </a:r>
            <a:r>
              <a:rPr lang="en-GB" dirty="0">
                <a:latin typeface="Charter Roman" panose="02040503050506020203" pitchFamily="18" charset="0"/>
              </a:rPr>
              <a:t> con </a:t>
            </a:r>
            <a:r>
              <a:rPr lang="en-GB" dirty="0" err="1">
                <a:latin typeface="Charter Roman" panose="02040503050506020203" pitchFamily="18" charset="0"/>
              </a:rPr>
              <a:t>delezione</a:t>
            </a:r>
            <a:r>
              <a:rPr lang="en-GB" dirty="0">
                <a:latin typeface="Charter Roman" panose="02040503050506020203" pitchFamily="18" charset="0"/>
              </a:rPr>
              <a:t> in </a:t>
            </a:r>
            <a:r>
              <a:rPr lang="en-GB" dirty="0" err="1">
                <a:latin typeface="Charter Roman" panose="02040503050506020203" pitchFamily="18" charset="0"/>
              </a:rPr>
              <a:t>omozigosi</a:t>
            </a:r>
            <a:r>
              <a:rPr lang="en-GB" dirty="0">
                <a:latin typeface="Charter Roman" panose="02040503050506020203" pitchFamily="18" charset="0"/>
              </a:rPr>
              <a:t> di </a:t>
            </a:r>
            <a:r>
              <a:rPr lang="en-GB" i="1" dirty="0">
                <a:latin typeface="Charter Roman" panose="02040503050506020203" pitchFamily="18" charset="0"/>
              </a:rPr>
              <a:t>CDKN2A/B </a:t>
            </a:r>
            <a:r>
              <a:rPr lang="en-GB" dirty="0">
                <a:latin typeface="Charter Roman" panose="02040503050506020203" pitchFamily="18" charset="0"/>
              </a:rPr>
              <a:t>(</a:t>
            </a:r>
            <a:r>
              <a:rPr lang="en-GB" dirty="0" err="1">
                <a:latin typeface="Charter Roman" panose="02040503050506020203" pitchFamily="18" charset="0"/>
              </a:rPr>
              <a:t>astrocitoma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diffuso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grado</a:t>
            </a:r>
            <a:r>
              <a:rPr lang="en-GB" dirty="0">
                <a:latin typeface="Charter Roman" panose="02040503050506020203" pitchFamily="18" charset="0"/>
              </a:rPr>
              <a:t> 4 </a:t>
            </a:r>
            <a:r>
              <a:rPr lang="en-GB" i="1" dirty="0">
                <a:latin typeface="Charter Roman" panose="02040503050506020203" pitchFamily="18" charset="0"/>
              </a:rPr>
              <a:t>IDH</a:t>
            </a:r>
            <a:r>
              <a:rPr lang="en-GB" dirty="0">
                <a:latin typeface="Charter Roman" panose="02040503050506020203" pitchFamily="18" charset="0"/>
              </a:rPr>
              <a:t>-</a:t>
            </a:r>
            <a:r>
              <a:rPr lang="en-GB" dirty="0" err="1">
                <a:latin typeface="Charter Roman" panose="02040503050506020203" pitchFamily="18" charset="0"/>
              </a:rPr>
              <a:t>mutato</a:t>
            </a:r>
            <a:r>
              <a:rPr lang="en-GB" dirty="0">
                <a:latin typeface="Charter Roman" panose="02040503050506020203" pitchFamily="18" charset="0"/>
              </a:rPr>
              <a:t>; oligodendroglioma </a:t>
            </a:r>
            <a:r>
              <a:rPr lang="en-GB" dirty="0" err="1">
                <a:latin typeface="Charter Roman" panose="02040503050506020203" pitchFamily="18" charset="0"/>
              </a:rPr>
              <a:t>diffuso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grado</a:t>
            </a:r>
            <a:r>
              <a:rPr lang="en-GB" dirty="0">
                <a:latin typeface="Charter Roman" panose="02040503050506020203" pitchFamily="18" charset="0"/>
              </a:rPr>
              <a:t> 2-3 con </a:t>
            </a:r>
            <a:r>
              <a:rPr lang="en-GB" dirty="0" err="1">
                <a:latin typeface="Charter Roman" panose="02040503050506020203" pitchFamily="18" charset="0"/>
              </a:rPr>
              <a:t>delezione</a:t>
            </a:r>
            <a:r>
              <a:rPr lang="en-GB" dirty="0">
                <a:latin typeface="Charter Roman" panose="02040503050506020203" pitchFamily="18" charset="0"/>
              </a:rPr>
              <a:t> in </a:t>
            </a:r>
            <a:r>
              <a:rPr lang="en-GB" dirty="0" err="1">
                <a:latin typeface="Charter Roman" panose="02040503050506020203" pitchFamily="18" charset="0"/>
              </a:rPr>
              <a:t>omozigosi</a:t>
            </a:r>
            <a:r>
              <a:rPr lang="en-GB" dirty="0">
                <a:latin typeface="Charter Roman" panose="02040503050506020203" pitchFamily="18" charset="0"/>
              </a:rPr>
              <a:t> di </a:t>
            </a:r>
            <a:r>
              <a:rPr lang="en-GB" i="1" dirty="0">
                <a:latin typeface="Charter Roman" panose="02040503050506020203" pitchFamily="18" charset="0"/>
              </a:rPr>
              <a:t>CDKN2A/B</a:t>
            </a:r>
            <a:r>
              <a:rPr lang="en-GB" dirty="0">
                <a:latin typeface="Charter Roman" panose="02040503050506020203" pitchFamily="18" charset="0"/>
              </a:rPr>
              <a:t>).</a:t>
            </a:r>
          </a:p>
          <a:p>
            <a:endParaRPr lang="en-IT" dirty="0">
              <a:latin typeface="Charter Roman" panose="02040503050506020203" pitchFamily="18" charset="0"/>
            </a:endParaRPr>
          </a:p>
          <a:p>
            <a:pPr lvl="1"/>
            <a:r>
              <a:rPr lang="it-IT" b="1" i="1" dirty="0">
                <a:latin typeface="CHARTER ROMAN" panose="02040503050506020203" pitchFamily="18" charset="0"/>
              </a:rPr>
              <a:t>Endpoints</a:t>
            </a:r>
            <a:endParaRPr lang="en-IT" dirty="0">
              <a:latin typeface="Charter Roman" panose="02040503050506020203" pitchFamily="18" charset="0"/>
            </a:endParaRPr>
          </a:p>
          <a:p>
            <a:pPr marL="800100" lvl="1" indent="-342900">
              <a:buAutoNum type="arabicPeriod"/>
            </a:pPr>
            <a:r>
              <a:rPr lang="en-GB" dirty="0" err="1">
                <a:latin typeface="Charter Roman" panose="02040503050506020203" pitchFamily="18" charset="0"/>
              </a:rPr>
              <a:t>Descrivere</a:t>
            </a:r>
            <a:r>
              <a:rPr lang="en-GB" dirty="0">
                <a:latin typeface="Charter Roman" panose="02040503050506020203" pitchFamily="18" charset="0"/>
              </a:rPr>
              <a:t> la </a:t>
            </a:r>
            <a:r>
              <a:rPr lang="en-GB" dirty="0" err="1">
                <a:latin typeface="Charter Roman" panose="02040503050506020203" pitchFamily="18" charset="0"/>
              </a:rPr>
              <a:t>distribuzione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delle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caratteristiche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cliniche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dei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pazienti</a:t>
            </a:r>
            <a:endParaRPr lang="en-GB" dirty="0">
              <a:latin typeface="Charter Roman" panose="02040503050506020203" pitchFamily="18" charset="0"/>
            </a:endParaRPr>
          </a:p>
          <a:p>
            <a:pPr marL="800100" lvl="1" indent="-342900">
              <a:buAutoNum type="arabicPeriod"/>
            </a:pPr>
            <a:endParaRPr lang="en-GB" dirty="0">
              <a:latin typeface="Charter Roman" panose="02040503050506020203" pitchFamily="18" charset="0"/>
            </a:endParaRPr>
          </a:p>
          <a:p>
            <a:pPr marL="800100" lvl="1" indent="-342900">
              <a:buAutoNum type="arabicPeriod"/>
            </a:pPr>
            <a:r>
              <a:rPr lang="en-GB" dirty="0" err="1">
                <a:latin typeface="Charter Roman" panose="02040503050506020203" pitchFamily="18" charset="0"/>
              </a:rPr>
              <a:t>Raccogliere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informazioni</a:t>
            </a:r>
            <a:r>
              <a:rPr lang="en-GB" dirty="0">
                <a:latin typeface="Charter Roman" panose="02040503050506020203" pitchFamily="18" charset="0"/>
              </a:rPr>
              <a:t> circa le </a:t>
            </a:r>
            <a:r>
              <a:rPr lang="en-GB" dirty="0" err="1">
                <a:latin typeface="Charter Roman" panose="02040503050506020203" pitchFamily="18" charset="0"/>
              </a:rPr>
              <a:t>modalità</a:t>
            </a:r>
            <a:r>
              <a:rPr lang="en-GB" dirty="0">
                <a:latin typeface="Charter Roman" panose="02040503050506020203" pitchFamily="18" charset="0"/>
              </a:rPr>
              <a:t> di </a:t>
            </a:r>
            <a:r>
              <a:rPr lang="en-GB" dirty="0" err="1">
                <a:latin typeface="Charter Roman" panose="02040503050506020203" pitchFamily="18" charset="0"/>
              </a:rPr>
              <a:t>trattamento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dei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pazienti</a:t>
            </a:r>
            <a:r>
              <a:rPr lang="en-GB" dirty="0">
                <a:latin typeface="Charter Roman" panose="02040503050506020203" pitchFamily="18" charset="0"/>
              </a:rPr>
              <a:t> (</a:t>
            </a:r>
            <a:r>
              <a:rPr lang="en-GB" dirty="0" err="1">
                <a:latin typeface="Charter Roman" panose="02040503050506020203" pitchFamily="18" charset="0"/>
              </a:rPr>
              <a:t>estensione</a:t>
            </a:r>
            <a:r>
              <a:rPr lang="en-GB" dirty="0">
                <a:latin typeface="Charter Roman" panose="02040503050506020203" pitchFamily="18" charset="0"/>
              </a:rPr>
              <a:t> di </a:t>
            </a:r>
            <a:r>
              <a:rPr lang="en-GB" dirty="0" err="1">
                <a:latin typeface="Charter Roman" panose="02040503050506020203" pitchFamily="18" charset="0"/>
              </a:rPr>
              <a:t>chirurgia</a:t>
            </a:r>
            <a:r>
              <a:rPr lang="en-GB" dirty="0">
                <a:latin typeface="Charter Roman" panose="02040503050506020203" pitchFamily="18" charset="0"/>
              </a:rPr>
              <a:t>; </a:t>
            </a:r>
            <a:r>
              <a:rPr lang="en-GB" dirty="0" err="1">
                <a:latin typeface="Charter Roman" panose="02040503050506020203" pitchFamily="18" charset="0"/>
              </a:rPr>
              <a:t>modalità</a:t>
            </a:r>
            <a:r>
              <a:rPr lang="en-GB" dirty="0">
                <a:latin typeface="Charter Roman" panose="02040503050506020203" pitchFamily="18" charset="0"/>
              </a:rPr>
              <a:t> di </a:t>
            </a:r>
            <a:r>
              <a:rPr lang="en-GB" dirty="0" err="1">
                <a:latin typeface="Charter Roman" panose="02040503050506020203" pitchFamily="18" charset="0"/>
              </a:rPr>
              <a:t>trattamento</a:t>
            </a:r>
            <a:r>
              <a:rPr lang="en-GB" dirty="0">
                <a:latin typeface="Charter Roman" panose="02040503050506020203" pitchFamily="18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</a:rPr>
              <a:t>adiuvante</a:t>
            </a:r>
            <a:r>
              <a:rPr lang="en-GB" dirty="0">
                <a:latin typeface="Charter Roman" panose="02040503050506020203" pitchFamily="18" charset="0"/>
              </a:rPr>
              <a:t>).</a:t>
            </a:r>
          </a:p>
          <a:p>
            <a:pPr marL="800100" lvl="1" indent="-342900">
              <a:buAutoNum type="arabicPeriod"/>
            </a:pPr>
            <a:endParaRPr lang="en-GB" dirty="0">
              <a:latin typeface="Charter Roman" panose="02040503050506020203" pitchFamily="18" charset="0"/>
            </a:endParaRPr>
          </a:p>
          <a:p>
            <a:pPr marL="800100" lvl="1" indent="-342900">
              <a:buFontTx/>
              <a:buAutoNum type="arabicPeriod"/>
            </a:pP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Analisi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sopravvivenza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: </a:t>
            </a:r>
            <a:r>
              <a:rPr lang="en-GB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progression-free survival 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(PFS) e </a:t>
            </a:r>
            <a:r>
              <a:rPr lang="en-GB" i="1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overall survival 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(OS)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all’interno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dei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diversi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sottogruppi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 di </a:t>
            </a:r>
            <a:r>
              <a:rPr lang="en-GB" dirty="0" err="1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trattamento</a:t>
            </a:r>
            <a:r>
              <a:rPr lang="en-GB" dirty="0">
                <a:latin typeface="Charter Roman" panose="02040503050506020203" pitchFamily="18" charset="0"/>
                <a:ea typeface="Calibri" panose="020F0502020204030204" pitchFamily="34" charset="0"/>
                <a:cs typeface="Helvetica" pitchFamily="2" charset="0"/>
              </a:rPr>
              <a:t>.</a:t>
            </a:r>
          </a:p>
          <a:p>
            <a:pPr marL="800100" lvl="1" indent="-342900">
              <a:buFontTx/>
              <a:buAutoNum type="arabicPeriod"/>
            </a:pPr>
            <a:endParaRPr lang="en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9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8E3037-97FA-AD69-AF97-D93AECD4E56D}"/>
              </a:ext>
            </a:extLst>
          </p:cNvPr>
          <p:cNvSpPr txBox="1"/>
          <p:nvPr/>
        </p:nvSpPr>
        <p:spPr>
          <a:xfrm>
            <a:off x="546265" y="2453646"/>
            <a:ext cx="1104551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 DI INCLUSIONE</a:t>
            </a: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Età 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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 anni</a:t>
            </a:r>
            <a:endParaRPr lang="en-IT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 di </a:t>
            </a:r>
            <a:r>
              <a:rPr lang="it-IT" dirty="0" err="1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astrocitoma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sovratentoriale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diffuso grado 4 </a:t>
            </a:r>
            <a:r>
              <a:rPr lang="it-IT" i="1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IDH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dirty="0">
                <a:solidFill>
                  <a:srgbClr val="202124"/>
                </a:solidFill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mutato</a:t>
            </a:r>
            <a:r>
              <a:rPr lang="it-IT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delezione in omozigosi di </a:t>
            </a:r>
            <a:r>
              <a:rPr lang="it-IT" i="1" dirty="0">
                <a:solidFill>
                  <a:srgbClr val="202124"/>
                </a:solidFill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CDKN2A/B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it-IT" dirty="0">
                <a:solidFill>
                  <a:srgbClr val="202124"/>
                </a:solidFill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 di </a:t>
            </a:r>
            <a:r>
              <a:rPr lang="it-IT" dirty="0" err="1">
                <a:solidFill>
                  <a:srgbClr val="202124"/>
                </a:solidFill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oligodendrolioma</a:t>
            </a:r>
            <a:r>
              <a:rPr lang="it-IT" dirty="0">
                <a:solidFill>
                  <a:srgbClr val="202124"/>
                </a:solidFill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diffuso grado 2-3 </a:t>
            </a:r>
            <a:r>
              <a:rPr lang="it-IT" i="1" dirty="0">
                <a:solidFill>
                  <a:srgbClr val="202124"/>
                </a:solidFill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IDH</a:t>
            </a:r>
            <a:r>
              <a:rPr lang="it-IT" dirty="0">
                <a:solidFill>
                  <a:srgbClr val="202124"/>
                </a:solidFill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-mutato con delezione in omozigosi di </a:t>
            </a:r>
            <a:r>
              <a:rPr lang="it-IT" i="1" dirty="0">
                <a:solidFill>
                  <a:srgbClr val="202124"/>
                </a:solidFill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CDKN2A/B</a:t>
            </a:r>
            <a:endParaRPr lang="it-IT" i="1" dirty="0">
              <a:solidFill>
                <a:srgbClr val="202124"/>
              </a:solidFill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A4B6C5-2EF3-30BB-A0DB-989F757BA38C}"/>
              </a:ext>
            </a:extLst>
          </p:cNvPr>
          <p:cNvCxnSpPr/>
          <p:nvPr/>
        </p:nvCxnSpPr>
        <p:spPr>
          <a:xfrm>
            <a:off x="546265" y="1235034"/>
            <a:ext cx="10664041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5C62C6B-9E7E-D04A-6187-A4AAA55FD0E2}"/>
              </a:ext>
            </a:extLst>
          </p:cNvPr>
          <p:cNvSpPr txBox="1"/>
          <p:nvPr/>
        </p:nvSpPr>
        <p:spPr>
          <a:xfrm>
            <a:off x="405361" y="156097"/>
            <a:ext cx="13007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harter Roman" panose="02040503050506020203" pitchFamily="18" charset="0"/>
              </a:rPr>
              <a:t>Registro</a:t>
            </a:r>
            <a:r>
              <a:rPr lang="en-GB" sz="2400" b="1" dirty="0">
                <a:latin typeface="Charter Roman" panose="02040503050506020203" pitchFamily="18" charset="0"/>
              </a:rPr>
              <a:t> 2</a:t>
            </a:r>
          </a:p>
          <a:p>
            <a:r>
              <a:rPr lang="it-IT" sz="2400" b="1" dirty="0">
                <a:latin typeface="Charter Roman" panose="02040503050506020203" pitchFamily="18" charset="0"/>
              </a:rPr>
              <a:t>Gliomi diffusi con delezione in omozigosi di </a:t>
            </a:r>
            <a:r>
              <a:rPr lang="it-IT" sz="2400" b="1" i="1" dirty="0">
                <a:latin typeface="Charter Roman" panose="02040503050506020203" pitchFamily="18" charset="0"/>
              </a:rPr>
              <a:t>CDKN2A/B</a:t>
            </a:r>
            <a:endParaRPr lang="en-GB" sz="2400" b="1" dirty="0">
              <a:latin typeface="Charter Roman" panose="020405030505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282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A4B6C5-2EF3-30BB-A0DB-989F757BA38C}"/>
              </a:ext>
            </a:extLst>
          </p:cNvPr>
          <p:cNvCxnSpPr/>
          <p:nvPr/>
        </p:nvCxnSpPr>
        <p:spPr>
          <a:xfrm>
            <a:off x="546265" y="1235034"/>
            <a:ext cx="10664041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4382914-759F-CEA8-8113-CB762C094E76}"/>
              </a:ext>
            </a:extLst>
          </p:cNvPr>
          <p:cNvSpPr txBox="1"/>
          <p:nvPr/>
        </p:nvSpPr>
        <p:spPr>
          <a:xfrm>
            <a:off x="312877" y="1997839"/>
            <a:ext cx="1156624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PRINCIPALI 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 RICHIESTI</a:t>
            </a:r>
          </a:p>
          <a:p>
            <a:pPr algn="just"/>
            <a:endParaRPr lang="it-IT" dirty="0"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Sintomi all’esordio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T" dirty="0"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Caratteristiche RM all’esordio (e.g., presenza o meno di </a:t>
            </a:r>
            <a:r>
              <a:rPr lang="en-IT" sz="1800" i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contrast ehancement</a:t>
            </a:r>
            <a:r>
              <a:rPr lang="en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 algn="just"/>
            <a:endParaRPr lang="en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i="1" dirty="0" err="1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Extent</a:t>
            </a:r>
            <a:r>
              <a:rPr lang="it-IT" i="1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i="1" dirty="0" err="1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resection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1800" i="1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gross-total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it-IT" sz="1800" i="1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subtotal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buFont typeface="Symbol" pitchFamily="2" charset="2"/>
              <a:buChar char=""/>
            </a:pPr>
            <a:endParaRPr lang="it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Informazioni sul </a:t>
            </a:r>
            <a:r>
              <a:rPr lang="it-IT" sz="1800" i="1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post-operatorio (</a:t>
            </a:r>
            <a:r>
              <a:rPr lang="it-IT" sz="1800" i="1" dirty="0" err="1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observation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radioterapia; chemioterapia). </a:t>
            </a:r>
          </a:p>
          <a:p>
            <a:pPr marL="342900" lvl="0" indent="-342900" algn="just">
              <a:buFont typeface="Symbol" pitchFamily="2" charset="2"/>
              <a:buChar char=""/>
            </a:pPr>
            <a:endParaRPr lang="en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dirty="0"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isposta RM al trattamento secondo criteri RANO.</a:t>
            </a:r>
          </a:p>
          <a:p>
            <a:pPr marL="342900" lvl="0" indent="-342900" algn="just">
              <a:buFont typeface="Symbol" pitchFamily="2" charset="2"/>
              <a:buChar char=""/>
            </a:pPr>
            <a:endParaRPr lang="en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itchFamily="2" charset="2"/>
              <a:buChar char=""/>
            </a:pPr>
            <a:r>
              <a:rPr lang="it-IT" sz="1800" dirty="0">
                <a:effectLst/>
                <a:latin typeface="Charter Roman" panose="020405030505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disponibili, informazioni sul trattamento alla progressione (secondo intervento chirurgico; radioterapia; chemioterapia; cure palliative).</a:t>
            </a:r>
            <a:endParaRPr lang="en-IT" sz="1800" dirty="0">
              <a:effectLst/>
              <a:latin typeface="Charter Roman" panose="020405030505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B09246-52A2-DD17-DC57-2D51A39F2F31}"/>
              </a:ext>
            </a:extLst>
          </p:cNvPr>
          <p:cNvSpPr txBox="1"/>
          <p:nvPr/>
        </p:nvSpPr>
        <p:spPr>
          <a:xfrm>
            <a:off x="405361" y="156097"/>
            <a:ext cx="13007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 err="1">
                <a:latin typeface="Charter Roman" panose="02040503050506020203" pitchFamily="18" charset="0"/>
              </a:rPr>
              <a:t>Registro</a:t>
            </a:r>
            <a:r>
              <a:rPr lang="en-GB" sz="2400" b="1" dirty="0">
                <a:latin typeface="Charter Roman" panose="02040503050506020203" pitchFamily="18" charset="0"/>
              </a:rPr>
              <a:t> 2</a:t>
            </a:r>
          </a:p>
          <a:p>
            <a:r>
              <a:rPr lang="it-IT" sz="2400" b="1" dirty="0">
                <a:latin typeface="Charter Roman" panose="02040503050506020203" pitchFamily="18" charset="0"/>
              </a:rPr>
              <a:t>Gliomi diffusi con delezione in omozigosi di </a:t>
            </a:r>
            <a:r>
              <a:rPr lang="it-IT" sz="2400" b="1" i="1" dirty="0">
                <a:latin typeface="Charter Roman" panose="02040503050506020203" pitchFamily="18" charset="0"/>
              </a:rPr>
              <a:t>CDKN2A/B</a:t>
            </a:r>
            <a:endParaRPr lang="en-GB" sz="2400" b="1" dirty="0">
              <a:latin typeface="Charter Roman" panose="020405030505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5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791</Words>
  <Application>Microsoft Macintosh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CHARTER ROMAN</vt:lpstr>
      <vt:lpstr>CHARTER ROMAN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Francesco Bruno</dc:creator>
  <cp:lastModifiedBy>Francesco Bruno</cp:lastModifiedBy>
  <cp:revision>61</cp:revision>
  <dcterms:created xsi:type="dcterms:W3CDTF">2022-05-21T07:57:04Z</dcterms:created>
  <dcterms:modified xsi:type="dcterms:W3CDTF">2022-06-10T21:08:12Z</dcterms:modified>
</cp:coreProperties>
</file>