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2" r:id="rId2"/>
    <p:sldId id="265" r:id="rId3"/>
    <p:sldId id="268" r:id="rId4"/>
    <p:sldId id="271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0B08C3-F143-41EA-A597-BFDDFA528BD6}" v="1" dt="2022-05-24T20:38:14.4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093" autoAdjust="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A7D76-2814-47BC-BBE4-92A5C2B4F655}" type="datetimeFigureOut">
              <a:rPr lang="it-IT" smtClean="0"/>
              <a:t>12/06/2022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748BD-7015-49A9-BADB-095DBDA722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2943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12/06/2022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3278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12/06/2022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770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12/06/2022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716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12/06/2022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9223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12/06/2022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18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12/06/2022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7295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12/06/2022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388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12/06/2022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4073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12/06/2022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1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12/06/2022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900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12/06/2022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3524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12/06/2022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046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289" y="1"/>
            <a:ext cx="3503713" cy="133107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0" y="1487647"/>
            <a:ext cx="12192000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1219170"/>
            <a:r>
              <a:rPr lang="it-IT" sz="3200" b="1" i="1" dirty="0">
                <a:solidFill>
                  <a:srgbClr val="FFFF00"/>
                </a:solidFill>
                <a:latin typeface="Century Schoolbook" pitchFamily="18" charset="0"/>
              </a:rPr>
              <a:t>Ruolo della neurochirurgia nel paziente </a:t>
            </a:r>
            <a:r>
              <a:rPr lang="it-IT" sz="3200" b="1" i="1" dirty="0" err="1">
                <a:solidFill>
                  <a:srgbClr val="FFFF00"/>
                </a:solidFill>
                <a:latin typeface="Century Schoolbook" pitchFamily="18" charset="0"/>
              </a:rPr>
              <a:t>multimetastatico</a:t>
            </a:r>
            <a:r>
              <a:rPr lang="it-IT" sz="3200" b="1" i="1" dirty="0">
                <a:solidFill>
                  <a:srgbClr val="FFFF00"/>
                </a:solidFill>
                <a:latin typeface="Century Schoolbook" pitchFamily="18" charset="0"/>
              </a:rPr>
              <a:t> cerebrale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3"/>
          <a:srcRect l="24365" t="15041" r="26270" b="50459"/>
          <a:stretch/>
        </p:blipFill>
        <p:spPr>
          <a:xfrm>
            <a:off x="0" y="0"/>
            <a:ext cx="3385993" cy="1331077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67052FE8-E2D0-1DEE-DC6B-32280A4DD819}"/>
              </a:ext>
            </a:extLst>
          </p:cNvPr>
          <p:cNvSpPr txBox="1"/>
          <p:nvPr/>
        </p:nvSpPr>
        <p:spPr>
          <a:xfrm>
            <a:off x="100362" y="2810107"/>
            <a:ext cx="59956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>
                <a:solidFill>
                  <a:schemeClr val="bg1"/>
                </a:solidFill>
              </a:rPr>
              <a:t>Neurosurgery</a:t>
            </a:r>
            <a:r>
              <a:rPr lang="it-IT" sz="2400" b="1" dirty="0">
                <a:solidFill>
                  <a:schemeClr val="bg1"/>
                </a:solidFill>
              </a:rPr>
              <a:t> for brain </a:t>
            </a:r>
            <a:r>
              <a:rPr lang="it-IT" sz="2400" b="1" dirty="0" err="1">
                <a:solidFill>
                  <a:schemeClr val="bg1"/>
                </a:solidFill>
              </a:rPr>
              <a:t>metastases</a:t>
            </a:r>
            <a:r>
              <a:rPr lang="it-IT" sz="2400" b="1" dirty="0">
                <a:solidFill>
                  <a:schemeClr val="bg1"/>
                </a:solidFill>
              </a:rPr>
              <a:t>: goals</a:t>
            </a:r>
          </a:p>
          <a:p>
            <a:endParaRPr lang="it-IT" sz="2400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sz="2400" dirty="0">
                <a:solidFill>
                  <a:schemeClr val="bg1"/>
                </a:solidFill>
              </a:rPr>
              <a:t>Control of </a:t>
            </a:r>
            <a:r>
              <a:rPr lang="it-IT" sz="2400" dirty="0" err="1">
                <a:solidFill>
                  <a:schemeClr val="bg1"/>
                </a:solidFill>
              </a:rPr>
              <a:t>disease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i="1" dirty="0">
                <a:solidFill>
                  <a:schemeClr val="bg1"/>
                </a:solidFill>
              </a:rPr>
              <a:t>(limited </a:t>
            </a:r>
            <a:r>
              <a:rPr lang="it-IT" sz="2400" i="1" dirty="0" err="1">
                <a:solidFill>
                  <a:schemeClr val="bg1"/>
                </a:solidFill>
              </a:rPr>
              <a:t>metastases</a:t>
            </a:r>
            <a:r>
              <a:rPr lang="it-IT" sz="2400" i="1" dirty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it-IT" sz="2400" dirty="0">
                <a:solidFill>
                  <a:schemeClr val="bg1"/>
                </a:solidFill>
              </a:rPr>
              <a:t>Control of </a:t>
            </a:r>
            <a:r>
              <a:rPr lang="it-IT" sz="2400" dirty="0" err="1">
                <a:solidFill>
                  <a:schemeClr val="bg1"/>
                </a:solidFill>
              </a:rPr>
              <a:t>symptoms</a:t>
            </a:r>
            <a:endParaRPr lang="it-IT" sz="2400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sz="2400" dirty="0" err="1">
                <a:solidFill>
                  <a:schemeClr val="bg1"/>
                </a:solidFill>
              </a:rPr>
              <a:t>Diagnosis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AFDF424-9FF9-8B7B-F672-B38F94168C88}"/>
              </a:ext>
            </a:extLst>
          </p:cNvPr>
          <p:cNvSpPr txBox="1"/>
          <p:nvPr/>
        </p:nvSpPr>
        <p:spPr>
          <a:xfrm>
            <a:off x="6096000" y="2813514"/>
            <a:ext cx="59956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>
                <a:solidFill>
                  <a:schemeClr val="bg1"/>
                </a:solidFill>
              </a:rPr>
              <a:t>Recent</a:t>
            </a:r>
            <a:r>
              <a:rPr lang="it-IT" sz="2400" b="1" dirty="0">
                <a:solidFill>
                  <a:schemeClr val="bg1"/>
                </a:solidFill>
              </a:rPr>
              <a:t> </a:t>
            </a:r>
            <a:r>
              <a:rPr lang="it-IT" sz="2400" b="1" dirty="0" err="1">
                <a:solidFill>
                  <a:schemeClr val="bg1"/>
                </a:solidFill>
              </a:rPr>
              <a:t>innovations</a:t>
            </a:r>
            <a:r>
              <a:rPr lang="it-IT" sz="2400" b="1" dirty="0">
                <a:solidFill>
                  <a:schemeClr val="bg1"/>
                </a:solidFill>
              </a:rPr>
              <a:t>:</a:t>
            </a:r>
          </a:p>
          <a:p>
            <a:endParaRPr lang="it-IT" sz="2400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sz="2400" dirty="0">
                <a:solidFill>
                  <a:schemeClr val="bg1"/>
                </a:solidFill>
              </a:rPr>
              <a:t>Integration with </a:t>
            </a:r>
            <a:r>
              <a:rPr lang="it-IT" sz="2400" dirty="0" err="1">
                <a:solidFill>
                  <a:schemeClr val="bg1"/>
                </a:solidFill>
              </a:rPr>
              <a:t>radiosurgery</a:t>
            </a:r>
            <a:endParaRPr lang="it-IT" sz="2400" i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sz="2400" dirty="0" err="1">
                <a:solidFill>
                  <a:schemeClr val="bg1"/>
                </a:solidFill>
              </a:rPr>
              <a:t>Immunotherapy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>
                <a:solidFill>
                  <a:schemeClr val="bg1"/>
                </a:solidFill>
              </a:rPr>
              <a:t>requires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r>
              <a:rPr lang="it-IT" sz="2400" dirty="0" err="1" smtClean="0">
                <a:solidFill>
                  <a:schemeClr val="bg1"/>
                </a:solidFill>
              </a:rPr>
              <a:t>steroid-sparing</a:t>
            </a:r>
            <a:endParaRPr lang="it-IT" sz="2400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sz="2400" dirty="0" err="1" smtClean="0">
                <a:solidFill>
                  <a:schemeClr val="bg1"/>
                </a:solidFill>
              </a:rPr>
              <a:t>Resampling</a:t>
            </a:r>
            <a:r>
              <a:rPr lang="it-IT" sz="2400" dirty="0" smtClean="0">
                <a:solidFill>
                  <a:schemeClr val="bg1"/>
                </a:solidFill>
              </a:rPr>
              <a:t> </a:t>
            </a:r>
            <a:r>
              <a:rPr lang="it-IT" sz="2400" dirty="0">
                <a:solidFill>
                  <a:schemeClr val="bg1"/>
                </a:solidFill>
              </a:rPr>
              <a:t>to </a:t>
            </a:r>
            <a:r>
              <a:rPr lang="it-IT" sz="2400" dirty="0" err="1">
                <a:solidFill>
                  <a:schemeClr val="bg1"/>
                </a:solidFill>
              </a:rPr>
              <a:t>discover</a:t>
            </a:r>
            <a:r>
              <a:rPr lang="it-IT" sz="2400" dirty="0">
                <a:solidFill>
                  <a:schemeClr val="bg1"/>
                </a:solidFill>
              </a:rPr>
              <a:t> targets</a:t>
            </a: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EB99BA2E-8023-FE4F-3DC3-60AC172B78FF}"/>
              </a:ext>
            </a:extLst>
          </p:cNvPr>
          <p:cNvSpPr txBox="1">
            <a:spLocks/>
          </p:cNvSpPr>
          <p:nvPr/>
        </p:nvSpPr>
        <p:spPr>
          <a:xfrm>
            <a:off x="348164" y="4798853"/>
            <a:ext cx="11843835" cy="1767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1219170" rtl="0" eaLnBrk="1" latinLnBrk="0" hangingPunct="1">
              <a:spcBef>
                <a:spcPct val="0"/>
              </a:spcBef>
              <a:buNone/>
              <a:defRPr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400" b="1" dirty="0">
                <a:solidFill>
                  <a:srgbClr val="FFFF00"/>
                </a:solidFill>
                <a:cs typeface="Times New Roman" panose="02020603050405020304" pitchFamily="18" charset="0"/>
              </a:rPr>
              <a:t>Open </a:t>
            </a:r>
            <a:r>
              <a:rPr lang="it-IT" sz="2400" b="1" dirty="0" err="1">
                <a:solidFill>
                  <a:srgbClr val="FFFF00"/>
                </a:solidFill>
                <a:cs typeface="Times New Roman" panose="02020603050405020304" pitchFamily="18" charset="0"/>
              </a:rPr>
              <a:t>questions</a:t>
            </a:r>
            <a:r>
              <a:rPr lang="it-IT" sz="2400" b="1" dirty="0">
                <a:solidFill>
                  <a:srgbClr val="FFFF00"/>
                </a:solidFill>
                <a:cs typeface="Times New Roman" panose="02020603050405020304" pitchFamily="18" charset="0"/>
              </a:rPr>
              <a:t>:</a:t>
            </a:r>
          </a:p>
          <a:p>
            <a:pPr algn="l"/>
            <a:r>
              <a:rPr lang="it-IT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- </a:t>
            </a:r>
            <a:r>
              <a:rPr lang="it-IT" sz="2400" dirty="0" err="1">
                <a:solidFill>
                  <a:srgbClr val="FFFF00"/>
                </a:solidFill>
                <a:cs typeface="Times New Roman" panose="02020603050405020304" pitchFamily="18" charset="0"/>
              </a:rPr>
              <a:t>Is</a:t>
            </a:r>
            <a:r>
              <a:rPr lang="it-IT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rgbClr val="FFFF00"/>
                </a:solidFill>
                <a:cs typeface="Times New Roman" panose="02020603050405020304" pitchFamily="18" charset="0"/>
              </a:rPr>
              <a:t>it</a:t>
            </a:r>
            <a:r>
              <a:rPr lang="it-IT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rgbClr val="FFFF00"/>
                </a:solidFill>
                <a:cs typeface="Times New Roman" panose="02020603050405020304" pitchFamily="18" charset="0"/>
              </a:rPr>
              <a:t>necessary</a:t>
            </a:r>
            <a:r>
              <a:rPr lang="it-IT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 to </a:t>
            </a:r>
            <a:r>
              <a:rPr lang="it-IT" sz="2400" dirty="0" err="1">
                <a:solidFill>
                  <a:srgbClr val="FFFF00"/>
                </a:solidFill>
                <a:cs typeface="Times New Roman" panose="02020603050405020304" pitchFamily="18" charset="0"/>
              </a:rPr>
              <a:t>remove</a:t>
            </a:r>
            <a:r>
              <a:rPr lang="it-IT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rgbClr val="FFFF00"/>
                </a:solidFill>
                <a:cs typeface="Times New Roman" panose="02020603050405020304" pitchFamily="18" charset="0"/>
              </a:rPr>
              <a:t>all</a:t>
            </a:r>
            <a:r>
              <a:rPr lang="it-IT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 brain </a:t>
            </a:r>
            <a:r>
              <a:rPr lang="it-IT" sz="2400" dirty="0" err="1">
                <a:solidFill>
                  <a:srgbClr val="FFFF00"/>
                </a:solidFill>
                <a:cs typeface="Times New Roman" panose="02020603050405020304" pitchFamily="18" charset="0"/>
              </a:rPr>
              <a:t>metastases</a:t>
            </a:r>
            <a:r>
              <a:rPr lang="it-IT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 to </a:t>
            </a:r>
            <a:r>
              <a:rPr lang="it-IT" sz="2400" dirty="0" err="1">
                <a:solidFill>
                  <a:srgbClr val="FFFF00"/>
                </a:solidFill>
                <a:cs typeface="Times New Roman" panose="02020603050405020304" pitchFamily="18" charset="0"/>
              </a:rPr>
              <a:t>improve</a:t>
            </a:r>
            <a:r>
              <a:rPr lang="it-IT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rgbClr val="FFFF00"/>
                </a:solidFill>
                <a:cs typeface="Times New Roman" panose="02020603050405020304" pitchFamily="18" charset="0"/>
              </a:rPr>
              <a:t>disease</a:t>
            </a:r>
            <a:r>
              <a:rPr lang="it-IT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 control and </a:t>
            </a:r>
            <a:r>
              <a:rPr lang="it-IT" sz="2400" dirty="0" err="1">
                <a:solidFill>
                  <a:srgbClr val="FFFF00"/>
                </a:solidFill>
                <a:cs typeface="Times New Roman" panose="02020603050405020304" pitchFamily="18" charset="0"/>
              </a:rPr>
              <a:t>prolong</a:t>
            </a:r>
            <a:endParaRPr lang="it-IT" sz="2400" dirty="0"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pPr algn="l"/>
            <a:r>
              <a:rPr lang="it-IT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 survival?</a:t>
            </a:r>
          </a:p>
          <a:p>
            <a:pPr algn="l"/>
            <a:r>
              <a:rPr lang="it-IT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- Does a «maximum» </a:t>
            </a:r>
            <a:r>
              <a:rPr lang="it-IT" sz="2400" dirty="0" err="1">
                <a:solidFill>
                  <a:srgbClr val="FFFF00"/>
                </a:solidFill>
                <a:cs typeface="Times New Roman" panose="02020603050405020304" pitchFamily="18" charset="0"/>
              </a:rPr>
              <a:t>number</a:t>
            </a:r>
            <a:r>
              <a:rPr lang="it-IT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 of brain </a:t>
            </a:r>
            <a:r>
              <a:rPr lang="it-IT" sz="2400" dirty="0" err="1">
                <a:solidFill>
                  <a:srgbClr val="FFFF00"/>
                </a:solidFill>
                <a:cs typeface="Times New Roman" panose="02020603050405020304" pitchFamily="18" charset="0"/>
              </a:rPr>
              <a:t>metastases</a:t>
            </a:r>
            <a:r>
              <a:rPr lang="it-IT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rgbClr val="FFFF00"/>
                </a:solidFill>
                <a:cs typeface="Times New Roman" panose="02020603050405020304" pitchFamily="18" charset="0"/>
              </a:rPr>
              <a:t>exist</a:t>
            </a:r>
            <a:r>
              <a:rPr lang="it-IT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 to rule out surgery?</a:t>
            </a:r>
          </a:p>
        </p:txBody>
      </p:sp>
    </p:spTree>
    <p:extLst>
      <p:ext uri="{BB962C8B-B14F-4D97-AF65-F5344CB8AC3E}">
        <p14:creationId xmlns:p14="http://schemas.microsoft.com/office/powerpoint/2010/main" val="552316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83"/>
    </mc:Choice>
    <mc:Fallback xmlns="">
      <p:transition spd="slow" advTm="1928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388490" y="115105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Retrospective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/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prospective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study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524000" y="1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b="1" dirty="0" err="1">
                <a:solidFill>
                  <a:srgbClr val="FFFF00"/>
                </a:solidFill>
                <a:latin typeface="Arial" charset="0"/>
              </a:rPr>
              <a:t>Study</a:t>
            </a:r>
            <a:r>
              <a:rPr lang="it-IT" sz="28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it-IT" sz="2800" b="1" dirty="0" err="1">
                <a:solidFill>
                  <a:srgbClr val="FFFF00"/>
                </a:solidFill>
                <a:latin typeface="Arial" charset="0"/>
              </a:rPr>
              <a:t>proposal</a:t>
            </a:r>
            <a:endParaRPr lang="it-IT" sz="28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88490" y="1874959"/>
            <a:ext cx="109843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b="1" i="1" dirty="0" err="1">
                <a:solidFill>
                  <a:srgbClr val="FFFFFF"/>
                </a:solidFill>
                <a:latin typeface="Arial" charset="0"/>
              </a:rPr>
              <a:t>Inclusion</a:t>
            </a:r>
            <a:r>
              <a:rPr lang="it-IT" sz="2400" b="1" i="1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sz="2400" b="1" i="1" dirty="0" err="1">
                <a:solidFill>
                  <a:srgbClr val="FFFFFF"/>
                </a:solidFill>
                <a:latin typeface="Arial" charset="0"/>
              </a:rPr>
              <a:t>criteria</a:t>
            </a:r>
            <a:endParaRPr lang="it-IT" sz="2400" b="1" i="1" dirty="0">
              <a:solidFill>
                <a:srgbClr val="FFFFFF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i="1" u="sng" dirty="0">
              <a:solidFill>
                <a:srgbClr val="FFFFFF"/>
              </a:solidFill>
              <a:latin typeface="Arial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FFFFFF"/>
                </a:solidFill>
                <a:latin typeface="Arial" charset="0"/>
              </a:rPr>
              <a:t>≥ 3 brain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metastases</a:t>
            </a:r>
            <a:endParaRPr lang="it-IT" sz="2400" dirty="0">
              <a:solidFill>
                <a:srgbClr val="FFFFFF"/>
              </a:solidFill>
              <a:latin typeface="Arial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FFFFFF"/>
                </a:solidFill>
                <a:latin typeface="Arial" charset="0"/>
              </a:rPr>
              <a:t>No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indication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or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impossibility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to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resect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all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brain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lesions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FFFFFF"/>
                </a:solidFill>
                <a:latin typeface="Arial" charset="0"/>
              </a:rPr>
              <a:t>No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previous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neurosurgery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? </a:t>
            </a:r>
            <a:r>
              <a:rPr lang="it-IT" sz="2400" i="1" dirty="0">
                <a:solidFill>
                  <a:srgbClr val="FFFFFF"/>
                </a:solidFill>
                <a:latin typeface="Arial" charset="0"/>
              </a:rPr>
              <a:t>Open to </a:t>
            </a:r>
            <a:r>
              <a:rPr lang="it-IT" sz="2400" i="1" dirty="0" err="1">
                <a:solidFill>
                  <a:srgbClr val="FFFFFF"/>
                </a:solidFill>
                <a:latin typeface="Arial" charset="0"/>
              </a:rPr>
              <a:t>discussion</a:t>
            </a:r>
            <a:r>
              <a:rPr lang="it-IT" sz="2400" i="1" dirty="0">
                <a:solidFill>
                  <a:srgbClr val="FFFFFF"/>
                </a:solidFill>
                <a:latin typeface="Arial" charset="0"/>
              </a:rPr>
              <a:t> 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Stable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systemic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disease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or in slow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progression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Indication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in the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context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of a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multidisciplinary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board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it-IT" sz="2400" dirty="0">
              <a:solidFill>
                <a:srgbClr val="FFFFFF"/>
              </a:solidFill>
              <a:latin typeface="Arial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FFFFFF"/>
                </a:solidFill>
                <a:latin typeface="Arial" charset="0"/>
              </a:rPr>
              <a:t>No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age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limitations</a:t>
            </a:r>
            <a:endParaRPr lang="it-IT" sz="2400" dirty="0">
              <a:solidFill>
                <a:srgbClr val="FFFFFF"/>
              </a:solidFill>
              <a:latin typeface="Arial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FFFFFF"/>
                </a:solidFill>
                <a:latin typeface="Arial" charset="0"/>
              </a:rPr>
              <a:t>No KPS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limitations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? </a:t>
            </a:r>
            <a:r>
              <a:rPr lang="it-IT" sz="2400" i="1" dirty="0">
                <a:solidFill>
                  <a:srgbClr val="FFFFFF"/>
                </a:solidFill>
                <a:latin typeface="Arial" charset="0"/>
              </a:rPr>
              <a:t>Open to </a:t>
            </a:r>
            <a:r>
              <a:rPr lang="it-IT" sz="2400" i="1" dirty="0" err="1">
                <a:solidFill>
                  <a:srgbClr val="FFFFFF"/>
                </a:solidFill>
                <a:latin typeface="Arial" charset="0"/>
              </a:rPr>
              <a:t>discussion</a:t>
            </a:r>
            <a:endParaRPr lang="it-IT" sz="2400" i="1" dirty="0">
              <a:solidFill>
                <a:srgbClr val="FFFFFF"/>
              </a:solidFill>
              <a:latin typeface="Arial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FFFFFF"/>
                </a:solidFill>
                <a:latin typeface="Arial" charset="0"/>
              </a:rPr>
              <a:t>No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metastasis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status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limitations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(new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lesions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,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recurrence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after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radiotherapy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/surgery(?) </a:t>
            </a:r>
            <a:r>
              <a:rPr lang="it-IT" sz="2400" i="1" dirty="0">
                <a:solidFill>
                  <a:srgbClr val="FFFFFF"/>
                </a:solidFill>
                <a:latin typeface="Arial" charset="0"/>
              </a:rPr>
              <a:t>Open to </a:t>
            </a:r>
            <a:r>
              <a:rPr lang="it-IT" sz="2400" i="1" dirty="0" err="1">
                <a:solidFill>
                  <a:srgbClr val="FFFFFF"/>
                </a:solidFill>
                <a:latin typeface="Arial" charset="0"/>
              </a:rPr>
              <a:t>discussion</a:t>
            </a:r>
            <a:endParaRPr lang="it-IT" sz="2400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215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315919" y="486802"/>
            <a:ext cx="55370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dirty="0">
              <a:solidFill>
                <a:srgbClr val="FFFFFF"/>
              </a:solidFill>
              <a:latin typeface="Arial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it-IT" sz="2400" dirty="0">
                <a:solidFill>
                  <a:srgbClr val="FFFFFF"/>
                </a:solidFill>
                <a:latin typeface="Arial" charset="0"/>
              </a:rPr>
              <a:t>H0: OS-6 50%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it-IT" sz="2400" dirty="0">
                <a:solidFill>
                  <a:srgbClr val="FFFFFF"/>
                </a:solidFill>
                <a:latin typeface="Arial" charset="0"/>
              </a:rPr>
              <a:t>H1: OS-6 75%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Type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I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error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: 5%, 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Type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II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error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: 20%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b="1" dirty="0">
              <a:solidFill>
                <a:srgbClr val="FFFF00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b="1" dirty="0" err="1">
                <a:solidFill>
                  <a:srgbClr val="FFFF00"/>
                </a:solidFill>
                <a:latin typeface="Arial" charset="0"/>
              </a:rPr>
              <a:t>Required</a:t>
            </a:r>
            <a:r>
              <a:rPr lang="it-IT" sz="2400" b="1" dirty="0">
                <a:solidFill>
                  <a:srgbClr val="FFFF00"/>
                </a:solidFill>
                <a:latin typeface="Arial" charset="0"/>
              </a:rPr>
              <a:t> sample size: 30 </a:t>
            </a:r>
            <a:r>
              <a:rPr lang="it-IT" sz="2400" b="1" dirty="0" err="1">
                <a:solidFill>
                  <a:srgbClr val="FFFF00"/>
                </a:solidFill>
                <a:latin typeface="Arial" charset="0"/>
              </a:rPr>
              <a:t>pts</a:t>
            </a:r>
            <a:endParaRPr lang="it-IT" sz="2400" b="1" dirty="0">
              <a:solidFill>
                <a:srgbClr val="FFFF00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dirty="0">
              <a:solidFill>
                <a:srgbClr val="FFFFFF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i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524000" y="1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b="1" dirty="0" err="1">
                <a:solidFill>
                  <a:srgbClr val="FFFF00"/>
                </a:solidFill>
                <a:latin typeface="Arial" charset="0"/>
              </a:rPr>
              <a:t>Study</a:t>
            </a:r>
            <a:r>
              <a:rPr lang="it-IT" sz="28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it-IT" sz="2800" b="1" dirty="0" err="1">
                <a:solidFill>
                  <a:srgbClr val="FFFF00"/>
                </a:solidFill>
                <a:latin typeface="Arial" charset="0"/>
              </a:rPr>
              <a:t>proposal</a:t>
            </a:r>
            <a:endParaRPr lang="it-IT" sz="28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B75CFBB-AC5A-E866-00CC-11358F0AB6E9}"/>
              </a:ext>
            </a:extLst>
          </p:cNvPr>
          <p:cNvSpPr txBox="1"/>
          <p:nvPr/>
        </p:nvSpPr>
        <p:spPr>
          <a:xfrm>
            <a:off x="315919" y="3324210"/>
            <a:ext cx="51974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dirty="0">
                <a:solidFill>
                  <a:srgbClr val="FFFFFF"/>
                </a:solidFill>
                <a:latin typeface="Arial" charset="0"/>
              </a:rPr>
              <a:t>4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cohorts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: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Lung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metastases</a:t>
            </a:r>
            <a:endParaRPr lang="it-IT" sz="2400" dirty="0">
              <a:solidFill>
                <a:srgbClr val="FFFFFF"/>
              </a:solidFill>
              <a:latin typeface="Arial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Breast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metastases</a:t>
            </a:r>
            <a:endParaRPr lang="it-IT" sz="2400" dirty="0">
              <a:solidFill>
                <a:srgbClr val="FFFFFF"/>
              </a:solidFill>
              <a:latin typeface="Arial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it-IT" sz="2400" dirty="0">
                <a:solidFill>
                  <a:srgbClr val="FFFFFF"/>
                </a:solidFill>
                <a:latin typeface="Arial" charset="0"/>
              </a:rPr>
              <a:t>Melanoma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metastases</a:t>
            </a:r>
            <a:endParaRPr lang="it-IT" sz="2400" dirty="0">
              <a:solidFill>
                <a:srgbClr val="FFFFFF"/>
              </a:solidFill>
              <a:latin typeface="Arial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Other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tumor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metastases</a:t>
            </a:r>
            <a:endParaRPr lang="it-IT" sz="2400" dirty="0">
              <a:solidFill>
                <a:srgbClr val="FFFFFF"/>
              </a:solidFill>
              <a:latin typeface="Arial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it-IT" sz="2400" dirty="0">
              <a:solidFill>
                <a:srgbClr val="FFFFFF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b="1" dirty="0" err="1">
                <a:solidFill>
                  <a:srgbClr val="FFFF00"/>
                </a:solidFill>
                <a:latin typeface="Arial" charset="0"/>
              </a:rPr>
              <a:t>Possibly</a:t>
            </a:r>
            <a:r>
              <a:rPr lang="it-IT" sz="2400" b="1" dirty="0">
                <a:solidFill>
                  <a:srgbClr val="FFFF00"/>
                </a:solidFill>
                <a:latin typeface="Arial" charset="0"/>
              </a:rPr>
              <a:t> 30 </a:t>
            </a:r>
            <a:r>
              <a:rPr lang="it-IT" sz="2400" b="1" dirty="0" err="1">
                <a:solidFill>
                  <a:srgbClr val="FFFF00"/>
                </a:solidFill>
                <a:latin typeface="Arial" charset="0"/>
              </a:rPr>
              <a:t>patients</a:t>
            </a:r>
            <a:r>
              <a:rPr lang="it-IT" sz="2400" b="1" dirty="0">
                <a:solidFill>
                  <a:srgbClr val="FFFF00"/>
                </a:solidFill>
                <a:latin typeface="Arial" charset="0"/>
              </a:rPr>
              <a:t> per group!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i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0C84FBB-E81D-F567-9EE8-B77F2B27A7B9}"/>
              </a:ext>
            </a:extLst>
          </p:cNvPr>
          <p:cNvSpPr txBox="1"/>
          <p:nvPr/>
        </p:nvSpPr>
        <p:spPr>
          <a:xfrm>
            <a:off x="6096001" y="708053"/>
            <a:ext cx="6096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Retrospective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enrollment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: 5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years</a:t>
            </a:r>
            <a:endParaRPr lang="it-IT" sz="2400" dirty="0">
              <a:solidFill>
                <a:srgbClr val="FFFFFF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b="1" dirty="0">
              <a:solidFill>
                <a:srgbClr val="FFFFFF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Prospective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cohort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: 2-year max (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depending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on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retrospective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numerosity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)</a:t>
            </a:r>
            <a:endParaRPr lang="it-IT" sz="2400" dirty="0">
              <a:solidFill>
                <a:srgbClr val="FFFF00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i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968CEB0-2826-E80E-30FB-699BBBF32268}"/>
              </a:ext>
            </a:extLst>
          </p:cNvPr>
          <p:cNvSpPr txBox="1"/>
          <p:nvPr/>
        </p:nvSpPr>
        <p:spPr>
          <a:xfrm>
            <a:off x="6096000" y="2647045"/>
            <a:ext cx="6096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dirty="0" err="1">
                <a:solidFill>
                  <a:srgbClr val="FFFF00"/>
                </a:solidFill>
                <a:latin typeface="Arial" charset="0"/>
              </a:rPr>
              <a:t>Possible</a:t>
            </a:r>
            <a:r>
              <a:rPr lang="it-IT" sz="24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it-IT" sz="2400" dirty="0" err="1">
                <a:solidFill>
                  <a:srgbClr val="FFFF00"/>
                </a:solidFill>
                <a:latin typeface="Arial" charset="0"/>
              </a:rPr>
              <a:t>stratification</a:t>
            </a:r>
            <a:r>
              <a:rPr lang="it-IT" sz="24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it-IT" sz="2400" dirty="0" err="1">
                <a:solidFill>
                  <a:srgbClr val="FFFF00"/>
                </a:solidFill>
                <a:latin typeface="Arial" charset="0"/>
              </a:rPr>
              <a:t>variables</a:t>
            </a:r>
            <a:r>
              <a:rPr lang="it-IT" sz="2400" dirty="0">
                <a:solidFill>
                  <a:srgbClr val="FFFF00"/>
                </a:solidFill>
                <a:latin typeface="Arial" charset="0"/>
              </a:rPr>
              <a:t>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dirty="0">
              <a:solidFill>
                <a:srgbClr val="FFFFFF"/>
              </a:solidFill>
              <a:latin typeface="Arial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it-IT" sz="2400" dirty="0">
                <a:solidFill>
                  <a:srgbClr val="FFFFFF"/>
                </a:solidFill>
                <a:latin typeface="Arial" charset="0"/>
              </a:rPr>
              <a:t>Age / KPS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it-IT" sz="2400" dirty="0">
                <a:solidFill>
                  <a:srgbClr val="FFFFFF"/>
                </a:solidFill>
                <a:latin typeface="Arial" charset="0"/>
              </a:rPr>
              <a:t>N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metastases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(≤5 </a:t>
            </a:r>
            <a:r>
              <a:rPr lang="it-IT" sz="2400" i="1" dirty="0">
                <a:solidFill>
                  <a:srgbClr val="FFFFFF"/>
                </a:solidFill>
                <a:latin typeface="Arial" charset="0"/>
              </a:rPr>
              <a:t>vs 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&gt;5)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Radiosurgery</a:t>
            </a:r>
            <a:endParaRPr lang="it-IT" sz="2400" dirty="0">
              <a:solidFill>
                <a:srgbClr val="FFFFFF"/>
              </a:solidFill>
              <a:latin typeface="Arial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Immunotherapy</a:t>
            </a:r>
            <a:endParaRPr lang="it-IT" sz="2400" dirty="0">
              <a:solidFill>
                <a:srgbClr val="FFFFFF"/>
              </a:solidFill>
              <a:latin typeface="Arial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Mutational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landscape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(e.g., BRAFV600E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mutation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)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Newly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diagnosed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/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already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treated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metastases</a:t>
            </a:r>
            <a:endParaRPr lang="it-IT" sz="2400" dirty="0">
              <a:solidFill>
                <a:srgbClr val="FFFFFF"/>
              </a:solidFill>
              <a:latin typeface="Arial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it-IT" sz="2400" dirty="0" err="1">
                <a:solidFill>
                  <a:srgbClr val="FFFFFF"/>
                </a:solidFill>
                <a:latin typeface="Arial" charset="0"/>
              </a:rPr>
              <a:t>Other</a:t>
            </a:r>
            <a:r>
              <a:rPr lang="it-IT" sz="2400" dirty="0">
                <a:solidFill>
                  <a:srgbClr val="FFFFFF"/>
                </a:solidFill>
                <a:latin typeface="Arial" charset="0"/>
              </a:rPr>
              <a:t>? </a:t>
            </a:r>
            <a:r>
              <a:rPr lang="it-IT" sz="2400" i="1" dirty="0">
                <a:solidFill>
                  <a:srgbClr val="FFFFFF"/>
                </a:solidFill>
                <a:latin typeface="Arial" charset="0"/>
              </a:rPr>
              <a:t>Input welcome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i="1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486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edificio, esterni, cielo, strada&#10;&#10;Descrizione generata automaticamente">
            <a:extLst>
              <a:ext uri="{FF2B5EF4-FFF2-40B4-BE49-F238E27FC236}">
                <a16:creationId xmlns:a16="http://schemas.microsoft.com/office/drawing/2014/main" id="{6BD7699D-F2AB-6CA9-D364-541C4A2553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33" y="133350"/>
            <a:ext cx="5790723" cy="3676650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E80D6741-BACB-8FED-5790-8B2472252D88}"/>
              </a:ext>
            </a:extLst>
          </p:cNvPr>
          <p:cNvSpPr txBox="1"/>
          <p:nvPr/>
        </p:nvSpPr>
        <p:spPr>
          <a:xfrm>
            <a:off x="7856823" y="5121752"/>
            <a:ext cx="4220877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dirty="0">
                <a:latin typeface="Arial" charset="0"/>
              </a:rPr>
              <a:t>quintinogiorgio.dalessandris@policlinicogemelli.it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dirty="0">
              <a:latin typeface="Arial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dirty="0">
                <a:latin typeface="Arial" charset="0"/>
              </a:rPr>
              <a:t>+39 339 1971409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4B127D1-4C85-5C1B-7A16-982606F787BB}"/>
              </a:ext>
            </a:extLst>
          </p:cNvPr>
          <p:cNvSpPr txBox="1"/>
          <p:nvPr/>
        </p:nvSpPr>
        <p:spPr>
          <a:xfrm>
            <a:off x="6668103" y="1662446"/>
            <a:ext cx="42208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i="1" dirty="0" err="1">
                <a:solidFill>
                  <a:srgbClr val="FFFF00"/>
                </a:solidFill>
                <a:latin typeface="Arial" charset="0"/>
              </a:rPr>
              <a:t>Neurosurgery</a:t>
            </a:r>
            <a:endParaRPr lang="it-IT" sz="2000" i="1" dirty="0">
              <a:solidFill>
                <a:srgbClr val="FFFF00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FFFFFF"/>
                </a:solidFill>
                <a:latin typeface="Arial" charset="0"/>
              </a:rPr>
              <a:t>Prof. Alessandro Olivi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FFFFFF"/>
                </a:solidFill>
                <a:latin typeface="Arial" charset="0"/>
              </a:rPr>
              <a:t>Prof.ssa Liverana Lauretti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FFFFFF"/>
                </a:solidFill>
                <a:latin typeface="Arial" charset="0"/>
              </a:rPr>
              <a:t>Dr. Q. Giorgio D’Alessandris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FFFFFF"/>
                </a:solidFill>
                <a:latin typeface="Arial" charset="0"/>
              </a:rPr>
              <a:t>Dr. Giuseppe M. Della Pepa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i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5578141" y="208065"/>
            <a:ext cx="665797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1219170">
              <a:defRPr/>
            </a:pPr>
            <a:r>
              <a:rPr lang="it-IT" sz="2800" b="1" dirty="0">
                <a:solidFill>
                  <a:srgbClr val="FFFF00"/>
                </a:solidFill>
                <a:latin typeface="Times New Roman" pitchFamily="18" charset="0"/>
              </a:rPr>
              <a:t>Brain </a:t>
            </a:r>
            <a:r>
              <a:rPr lang="it-IT" sz="2800" b="1" dirty="0" err="1">
                <a:solidFill>
                  <a:srgbClr val="FFFF00"/>
                </a:solidFill>
                <a:latin typeface="Times New Roman" pitchFamily="18" charset="0"/>
              </a:rPr>
              <a:t>Tumor</a:t>
            </a:r>
            <a:r>
              <a:rPr lang="it-IT" sz="2800" b="1" dirty="0">
                <a:solidFill>
                  <a:srgbClr val="FFFF00"/>
                </a:solidFill>
                <a:latin typeface="Times New Roman" pitchFamily="18" charset="0"/>
              </a:rPr>
              <a:t> Group</a:t>
            </a:r>
          </a:p>
          <a:p>
            <a:pPr algn="ctr" defTabSz="1219170">
              <a:defRPr/>
            </a:pPr>
            <a:endParaRPr lang="it-IT" sz="12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 defTabSz="1219170">
              <a:defRPr/>
            </a:pPr>
            <a:r>
              <a:rPr lang="it-I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Fondazione Policlinico Gemelli</a:t>
            </a:r>
            <a:endParaRPr lang="it-IT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4B127D1-4C85-5C1B-7A16-982606F787BB}"/>
              </a:ext>
            </a:extLst>
          </p:cNvPr>
          <p:cNvSpPr txBox="1"/>
          <p:nvPr/>
        </p:nvSpPr>
        <p:spPr>
          <a:xfrm>
            <a:off x="4775281" y="4092703"/>
            <a:ext cx="462854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i="1" dirty="0" err="1">
                <a:solidFill>
                  <a:srgbClr val="FFFF00"/>
                </a:solidFill>
                <a:latin typeface="Arial" charset="0"/>
              </a:rPr>
              <a:t>Neuroradiology</a:t>
            </a:r>
            <a:endParaRPr lang="it-IT" sz="2000" i="1" dirty="0">
              <a:solidFill>
                <a:srgbClr val="FFFF00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FFFFFF"/>
                </a:solidFill>
                <a:latin typeface="Arial" charset="0"/>
              </a:rPr>
              <a:t>Prof. Cesare Colosimo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FFFFFF"/>
                </a:solidFill>
                <a:latin typeface="Arial" charset="0"/>
              </a:rPr>
              <a:t>Prof. Giuseppe M. Di Lella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FFFFFF"/>
                </a:solidFill>
                <a:latin typeface="Arial" charset="0"/>
              </a:rPr>
              <a:t>Prof.ssa Simona Gaudino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dirty="0">
              <a:solidFill>
                <a:srgbClr val="FFFFFF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i="1" dirty="0" err="1">
                <a:solidFill>
                  <a:srgbClr val="FFFF00"/>
                </a:solidFill>
                <a:latin typeface="Arial" charset="0"/>
              </a:rPr>
              <a:t>Neuropathology</a:t>
            </a:r>
            <a:endParaRPr lang="it-IT" sz="2000" i="1" dirty="0">
              <a:solidFill>
                <a:srgbClr val="FFFF00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FFFFFF"/>
                </a:solidFill>
                <a:latin typeface="Arial" charset="0"/>
              </a:rPr>
              <a:t>Dr. Marco Gessi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i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4B127D1-4C85-5C1B-7A16-982606F787BB}"/>
              </a:ext>
            </a:extLst>
          </p:cNvPr>
          <p:cNvSpPr txBox="1"/>
          <p:nvPr/>
        </p:nvSpPr>
        <p:spPr>
          <a:xfrm>
            <a:off x="146734" y="4092703"/>
            <a:ext cx="46285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i="1" dirty="0" err="1">
                <a:solidFill>
                  <a:srgbClr val="FFFF00"/>
                </a:solidFill>
                <a:latin typeface="Arial" charset="0"/>
              </a:rPr>
              <a:t>Radiation</a:t>
            </a:r>
            <a:r>
              <a:rPr lang="it-IT" sz="2000" i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it-IT" sz="2000" i="1" dirty="0" err="1">
                <a:solidFill>
                  <a:srgbClr val="FFFF00"/>
                </a:solidFill>
                <a:latin typeface="Arial" charset="0"/>
              </a:rPr>
              <a:t>Oncology</a:t>
            </a:r>
            <a:r>
              <a:rPr lang="it-IT" sz="2000" i="1" dirty="0">
                <a:solidFill>
                  <a:srgbClr val="FFFF00"/>
                </a:solidFill>
                <a:latin typeface="Arial" charset="0"/>
              </a:rPr>
              <a:t>/Neuro-</a:t>
            </a:r>
            <a:r>
              <a:rPr lang="it-IT" sz="2000" i="1" dirty="0" err="1">
                <a:solidFill>
                  <a:srgbClr val="FFFF00"/>
                </a:solidFill>
                <a:latin typeface="Arial" charset="0"/>
              </a:rPr>
              <a:t>Oncology</a:t>
            </a:r>
            <a:endParaRPr lang="it-IT" sz="2000" i="1" dirty="0">
              <a:solidFill>
                <a:srgbClr val="FFFF00"/>
              </a:solidFill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FFFFFF"/>
                </a:solidFill>
                <a:latin typeface="Arial" charset="0"/>
              </a:rPr>
              <a:t>Prof. Mario Balducci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FFFFFF"/>
                </a:solidFill>
                <a:latin typeface="Arial" charset="0"/>
              </a:rPr>
              <a:t>Dr.ssa Silvia Chiesa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FFFFFF"/>
                </a:solidFill>
                <a:latin typeface="Arial" charset="0"/>
              </a:rPr>
              <a:t>Dr. Ciro Mazzarella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FFFFFF"/>
                </a:solidFill>
                <a:latin typeface="Arial" charset="0"/>
              </a:rPr>
              <a:t>Dr. Francesco </a:t>
            </a:r>
            <a:r>
              <a:rPr lang="it-IT" sz="2000" dirty="0" err="1">
                <a:solidFill>
                  <a:srgbClr val="FFFFFF"/>
                </a:solidFill>
                <a:latin typeface="Arial" charset="0"/>
              </a:rPr>
              <a:t>Beghella</a:t>
            </a:r>
            <a:r>
              <a:rPr lang="it-IT" sz="2000" dirty="0">
                <a:solidFill>
                  <a:srgbClr val="FFFFFF"/>
                </a:solidFill>
                <a:latin typeface="Arial" charset="0"/>
              </a:rPr>
              <a:t> Bartoli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000" i="1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13119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312</Words>
  <Application>Microsoft Office PowerPoint</Application>
  <PresentationFormat>Widescreen</PresentationFormat>
  <Paragraphs>77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Schoolbook</vt:lpstr>
      <vt:lpstr>Times New Roman</vt:lpstr>
      <vt:lpstr>1_Tema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 </dc:creator>
  <cp:lastModifiedBy> </cp:lastModifiedBy>
  <cp:revision>36</cp:revision>
  <dcterms:created xsi:type="dcterms:W3CDTF">2022-05-19T14:35:17Z</dcterms:created>
  <dcterms:modified xsi:type="dcterms:W3CDTF">2022-06-12T18:25:58Z</dcterms:modified>
</cp:coreProperties>
</file>