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5" r:id="rId3"/>
    <p:sldId id="269" r:id="rId4"/>
    <p:sldId id="353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65" autoAdjust="0"/>
    <p:restoredTop sz="91093" autoAdjust="0"/>
  </p:normalViewPr>
  <p:slideViewPr>
    <p:cSldViewPr snapToGrid="0">
      <p:cViewPr varScale="1">
        <p:scale>
          <a:sx n="57" d="100"/>
          <a:sy n="57" d="100"/>
        </p:scale>
        <p:origin x="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A7D76-2814-47BC-BBE4-92A5C2B4F655}" type="datetimeFigureOut">
              <a:rPr lang="it-IT" smtClean="0"/>
              <a:t>11/06/2022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748BD-7015-49A9-BADB-095DBDA72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94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27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0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1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22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29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8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07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0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52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11/06/2022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46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9" y="1"/>
            <a:ext cx="3503713" cy="13310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-120805" y="1593135"/>
            <a:ext cx="12186425" cy="1523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219170"/>
            <a:r>
              <a:rPr lang="it-IT" sz="3100" b="1" i="1" dirty="0">
                <a:solidFill>
                  <a:srgbClr val="FFFF00"/>
                </a:solidFill>
                <a:latin typeface="Century Schoolbook" pitchFamily="18" charset="0"/>
              </a:rPr>
              <a:t>Studio multicentrico sul </a:t>
            </a:r>
            <a:r>
              <a:rPr lang="it-IT" sz="3100" b="1" i="1" dirty="0" err="1">
                <a:solidFill>
                  <a:srgbClr val="FFFF00"/>
                </a:solidFill>
                <a:latin typeface="Century Schoolbook" pitchFamily="18" charset="0"/>
              </a:rPr>
              <a:t>reintervento</a:t>
            </a:r>
            <a:r>
              <a:rPr lang="it-IT" sz="3100" b="1" i="1" dirty="0">
                <a:solidFill>
                  <a:srgbClr val="FFFF00"/>
                </a:solidFill>
                <a:latin typeface="Century Schoolbook" pitchFamily="18" charset="0"/>
              </a:rPr>
              <a:t> per recidiva di GBM: </a:t>
            </a:r>
          </a:p>
          <a:p>
            <a:pPr algn="ctr" defTabSz="1219170"/>
            <a:r>
              <a:rPr lang="it-IT" sz="3100" b="1" i="1" dirty="0">
                <a:solidFill>
                  <a:srgbClr val="FFFF00"/>
                </a:solidFill>
                <a:latin typeface="Century Schoolbook" pitchFamily="18" charset="0"/>
              </a:rPr>
              <a:t>ruolo del team multidisciplinare nell’indicazione </a:t>
            </a:r>
            <a:br>
              <a:rPr lang="it-IT" sz="3100" b="1" i="1" dirty="0">
                <a:solidFill>
                  <a:srgbClr val="FFFF00"/>
                </a:solidFill>
                <a:latin typeface="Century Schoolbook" pitchFamily="18" charset="0"/>
              </a:rPr>
            </a:br>
            <a:r>
              <a:rPr lang="it-IT" sz="3100" b="1" i="1" dirty="0">
                <a:solidFill>
                  <a:srgbClr val="FFFF00"/>
                </a:solidFill>
                <a:latin typeface="Century Schoolbook" pitchFamily="18" charset="0"/>
              </a:rPr>
              <a:t>e fattori predittivi di </a:t>
            </a:r>
            <a:r>
              <a:rPr lang="it-IT" sz="3100" b="1" i="1" dirty="0" err="1">
                <a:solidFill>
                  <a:srgbClr val="FFFF00"/>
                </a:solidFill>
                <a:latin typeface="Century Schoolbook" pitchFamily="18" charset="0"/>
              </a:rPr>
              <a:t>outcome</a:t>
            </a:r>
            <a:endParaRPr lang="it-IT" sz="31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/>
          <a:srcRect l="24365" t="15041" r="26270" b="50459"/>
          <a:stretch/>
        </p:blipFill>
        <p:spPr>
          <a:xfrm>
            <a:off x="0" y="0"/>
            <a:ext cx="3385993" cy="1331077"/>
          </a:xfrm>
          <a:prstGeom prst="rect">
            <a:avLst/>
          </a:prstGeom>
        </p:spPr>
      </p:pic>
      <p:sp>
        <p:nvSpPr>
          <p:cNvPr id="6" name="Rettangolo 18">
            <a:extLst>
              <a:ext uri="{FF2B5EF4-FFF2-40B4-BE49-F238E27FC236}">
                <a16:creationId xmlns:a16="http://schemas.microsoft.com/office/drawing/2014/main" id="{68FE4245-FA9B-DD78-3801-38E631D96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877" y="4060784"/>
            <a:ext cx="10050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2400" i="1" dirty="0">
                <a:solidFill>
                  <a:schemeClr val="bg1"/>
                </a:solidFill>
              </a:rPr>
              <a:t>Several prognosticators of good outcome after reoperation have been proposed.</a:t>
            </a:r>
            <a:endParaRPr lang="it-IT" altLang="it-IT" sz="2400" i="1" dirty="0">
              <a:solidFill>
                <a:schemeClr val="bg1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55F150F-668C-FFD7-6274-EFD0AB0DCF63}"/>
              </a:ext>
            </a:extLst>
          </p:cNvPr>
          <p:cNvSpPr txBox="1"/>
          <p:nvPr/>
        </p:nvSpPr>
        <p:spPr>
          <a:xfrm>
            <a:off x="130467" y="3599119"/>
            <a:ext cx="117266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it-IT" sz="24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Reoperation</a:t>
            </a:r>
            <a:r>
              <a:rPr lang="it-IT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it-IT" sz="24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it-IT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option for </a:t>
            </a:r>
            <a:r>
              <a:rPr lang="it-IT" sz="24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recurrent</a:t>
            </a:r>
            <a:r>
              <a:rPr lang="it-IT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GBM.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673D5FA-7CFA-3F6A-7B10-9ED4390406C9}"/>
              </a:ext>
            </a:extLst>
          </p:cNvPr>
          <p:cNvSpPr txBox="1"/>
          <p:nvPr/>
        </p:nvSpPr>
        <p:spPr>
          <a:xfrm>
            <a:off x="130467" y="5122613"/>
            <a:ext cx="117266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multidisciplinary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board.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are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board in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prognosis</a:t>
            </a:r>
            <a:r>
              <a:rPr lang="it-IT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400" b="0" i="0" u="none" strike="noStrike" baseline="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1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88490" y="73572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Retrospective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study (5-10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years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524000" y="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err="1">
                <a:solidFill>
                  <a:srgbClr val="FFFF00"/>
                </a:solidFill>
                <a:latin typeface="Arial" charset="0"/>
              </a:rPr>
              <a:t>Study</a:t>
            </a:r>
            <a:r>
              <a:rPr lang="it-IT" sz="28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800" b="1" dirty="0" err="1">
                <a:solidFill>
                  <a:srgbClr val="FFFF00"/>
                </a:solidFill>
                <a:latin typeface="Arial" charset="0"/>
              </a:rPr>
              <a:t>proposal</a:t>
            </a:r>
            <a:endParaRPr lang="it-IT" sz="28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88490" y="1409892"/>
            <a:ext cx="58004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i="1" dirty="0" err="1">
                <a:solidFill>
                  <a:srgbClr val="FFFFFF"/>
                </a:solidFill>
                <a:latin typeface="Arial" charset="0"/>
              </a:rPr>
              <a:t>Inclusion</a:t>
            </a:r>
            <a:r>
              <a:rPr lang="it-IT" sz="2400" b="1" i="1" dirty="0">
                <a:solidFill>
                  <a:srgbClr val="FFFFFF"/>
                </a:solidFill>
                <a:latin typeface="Arial" charset="0"/>
              </a:rPr>
              <a:t> /</a:t>
            </a:r>
            <a:r>
              <a:rPr lang="it-IT" sz="2400" b="1" i="1" dirty="0" err="1">
                <a:solidFill>
                  <a:srgbClr val="FFFFFF"/>
                </a:solidFill>
                <a:latin typeface="Arial" charset="0"/>
              </a:rPr>
              <a:t>Exclusion</a:t>
            </a:r>
            <a:r>
              <a:rPr lang="it-IT" sz="2400" b="1" i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b="1" i="1" dirty="0" err="1">
                <a:solidFill>
                  <a:srgbClr val="FFFFFF"/>
                </a:solidFill>
                <a:latin typeface="Arial" charset="0"/>
              </a:rPr>
              <a:t>criteria</a:t>
            </a:r>
            <a:endParaRPr lang="it-IT" sz="2400" b="1" i="1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u="sng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Recurrent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GBM, IDH-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wt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after surgery and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chemoradiotherapy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No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needle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biopsy</a:t>
            </a:r>
            <a:endParaRPr lang="it-IT" sz="2400" i="1" dirty="0">
              <a:solidFill>
                <a:srgbClr val="FFFFFF"/>
              </a:solidFill>
              <a:latin typeface="Arial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At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least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concomitant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chemoradiation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completed</a:t>
            </a:r>
            <a:endParaRPr lang="it-IT" sz="2400" i="1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Histopathological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confirmation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of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recurrence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No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age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limitations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No KPS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limitations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0768B0-FE43-5A59-AB17-DA89F3487D20}"/>
              </a:ext>
            </a:extLst>
          </p:cNvPr>
          <p:cNvSpPr txBox="1"/>
          <p:nvPr/>
        </p:nvSpPr>
        <p:spPr>
          <a:xfrm>
            <a:off x="6515821" y="735724"/>
            <a:ext cx="567617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err="1">
                <a:solidFill>
                  <a:srgbClr val="FFFF00"/>
                </a:solidFill>
                <a:latin typeface="Arial" charset="0"/>
              </a:rPr>
              <a:t>Primary</a:t>
            </a:r>
            <a:r>
              <a:rPr lang="it-IT" sz="2400" dirty="0">
                <a:solidFill>
                  <a:srgbClr val="FFFF00"/>
                </a:solidFill>
                <a:latin typeface="Arial" charset="0"/>
              </a:rPr>
              <a:t> Endpoint: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rgbClr val="FFFF00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Group 1: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reoperation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based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on board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decision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Group 2: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reoperation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based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on single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surgeon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/neuro-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oncologist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decision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err="1">
                <a:solidFill>
                  <a:schemeClr val="bg1"/>
                </a:solidFill>
                <a:latin typeface="Arial" charset="0"/>
              </a:rPr>
              <a:t>Estimated</a:t>
            </a:r>
            <a:r>
              <a:rPr lang="it-IT" sz="2400" dirty="0">
                <a:solidFill>
                  <a:schemeClr val="bg1"/>
                </a:solidFill>
                <a:latin typeface="Arial" charset="0"/>
              </a:rPr>
              <a:t> OS-12: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chemeClr val="bg1"/>
                </a:solidFill>
                <a:latin typeface="Arial" charset="0"/>
              </a:rPr>
              <a:t>Group 1: 50%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chemeClr val="bg1"/>
                </a:solidFill>
                <a:latin typeface="Arial" charset="0"/>
              </a:rPr>
              <a:t>Group 2: 25%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Historical</a:t>
            </a:r>
            <a:r>
              <a:rPr lang="it-IT" sz="2000" i="1" dirty="0">
                <a:solidFill>
                  <a:srgbClr val="FFFF00"/>
                </a:solidFill>
                <a:latin typeface="Arial" charset="0"/>
              </a:rPr>
              <a:t> OS-12 ratio in the </a:t>
            </a: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lomustine</a:t>
            </a:r>
            <a:r>
              <a:rPr lang="it-IT" sz="2000" i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arm</a:t>
            </a:r>
            <a:r>
              <a:rPr lang="it-IT" sz="2000" i="1" dirty="0">
                <a:solidFill>
                  <a:srgbClr val="FFFF00"/>
                </a:solidFill>
                <a:latin typeface="Arial" charset="0"/>
              </a:rPr>
              <a:t> of EORTC 26101 trial: 34.1%</a:t>
            </a:r>
            <a:endParaRPr lang="it-IT" sz="24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chemeClr val="bg1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err="1">
                <a:solidFill>
                  <a:schemeClr val="bg1"/>
                </a:solidFill>
                <a:latin typeface="Arial" charset="0"/>
              </a:rPr>
              <a:t>Allocation</a:t>
            </a:r>
            <a:r>
              <a:rPr lang="it-IT" sz="2400" dirty="0">
                <a:solidFill>
                  <a:schemeClr val="bg1"/>
                </a:solidFill>
                <a:latin typeface="Arial" charset="0"/>
              </a:rPr>
              <a:t> Ratio 2:1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Requested</a:t>
            </a:r>
            <a:r>
              <a:rPr lang="it-IT" sz="2400" b="1" dirty="0">
                <a:solidFill>
                  <a:srgbClr val="FFFF00"/>
                </a:solidFill>
                <a:latin typeface="Arial" charset="0"/>
              </a:rPr>
              <a:t> sample size: 108 </a:t>
            </a: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pts</a:t>
            </a:r>
            <a:endParaRPr lang="it-IT" sz="2400" b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21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66719" y="523221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Patient</a:t>
            </a:r>
            <a:endParaRPr lang="it-IT" sz="2400" b="1" dirty="0">
              <a:solidFill>
                <a:srgbClr val="FFFF00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Age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KPS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Time to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recurrence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FFFF00"/>
                </a:solidFill>
                <a:latin typeface="Arial" charset="0"/>
              </a:rPr>
              <a:t>Surgery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Surgery for first 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vs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subsequent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recurrences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EOR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at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first surgery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EOR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at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second surgery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Intraoperative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fluorescence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(5-ALA,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fluorescein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Tumor</a:t>
            </a:r>
            <a:endParaRPr lang="it-IT" sz="2400" b="1" dirty="0">
              <a:solidFill>
                <a:srgbClr val="FFFF00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chemeClr val="bg1"/>
                </a:solidFill>
                <a:latin typeface="Arial" charset="0"/>
              </a:rPr>
              <a:t>Location (</a:t>
            </a:r>
            <a:r>
              <a:rPr lang="it-IT" sz="2400" dirty="0" err="1">
                <a:solidFill>
                  <a:schemeClr val="bg1"/>
                </a:solidFill>
                <a:latin typeface="Arial" charset="0"/>
              </a:rPr>
              <a:t>eloquent</a:t>
            </a:r>
            <a:r>
              <a:rPr lang="it-IT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it-IT" sz="2400" i="1" dirty="0">
                <a:solidFill>
                  <a:schemeClr val="bg1"/>
                </a:solidFill>
                <a:latin typeface="Arial" charset="0"/>
              </a:rPr>
              <a:t>vs </a:t>
            </a:r>
            <a:r>
              <a:rPr lang="it-IT" sz="2400" dirty="0">
                <a:solidFill>
                  <a:schemeClr val="bg1"/>
                </a:solidFill>
                <a:latin typeface="Arial" charset="0"/>
              </a:rPr>
              <a:t>non-</a:t>
            </a:r>
            <a:r>
              <a:rPr lang="it-IT" sz="2400" dirty="0" err="1">
                <a:solidFill>
                  <a:schemeClr val="bg1"/>
                </a:solidFill>
                <a:latin typeface="Arial" charset="0"/>
              </a:rPr>
              <a:t>eloquent</a:t>
            </a:r>
            <a:r>
              <a:rPr lang="it-IT" sz="2400" dirty="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chemeClr val="bg1"/>
                </a:solidFill>
                <a:latin typeface="Arial" charset="0"/>
              </a:rPr>
              <a:t>Molecular</a:t>
            </a:r>
            <a:r>
              <a:rPr lang="it-IT" sz="2400" dirty="0">
                <a:solidFill>
                  <a:schemeClr val="bg1"/>
                </a:solidFill>
                <a:latin typeface="Arial" charset="0"/>
              </a:rPr>
              <a:t> features (MGMT, EGFR, </a:t>
            </a:r>
            <a:r>
              <a:rPr lang="it-IT" sz="2400" dirty="0" err="1">
                <a:solidFill>
                  <a:schemeClr val="bg1"/>
                </a:solidFill>
                <a:latin typeface="Arial" charset="0"/>
              </a:rPr>
              <a:t>other</a:t>
            </a:r>
            <a:r>
              <a:rPr lang="it-IT" sz="2400" dirty="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Other</a:t>
            </a:r>
            <a:r>
              <a:rPr lang="it-IT" sz="2400" b="1" dirty="0">
                <a:solidFill>
                  <a:srgbClr val="FFFF00"/>
                </a:solidFill>
                <a:latin typeface="Arial" charset="0"/>
              </a:rPr>
              <a:t>? </a:t>
            </a:r>
            <a:r>
              <a:rPr lang="it-IT" sz="2400" b="1" i="1" dirty="0">
                <a:solidFill>
                  <a:srgbClr val="FFFF00"/>
                </a:solidFill>
                <a:latin typeface="Arial" charset="0"/>
              </a:rPr>
              <a:t>Input welcome</a:t>
            </a:r>
            <a:endParaRPr lang="it-IT" sz="2400" b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24000" y="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err="1">
                <a:solidFill>
                  <a:srgbClr val="FFFF00"/>
                </a:solidFill>
                <a:latin typeface="Arial" charset="0"/>
              </a:rPr>
              <a:t>Secondary</a:t>
            </a:r>
            <a:r>
              <a:rPr lang="it-IT" sz="2800" b="1" dirty="0">
                <a:solidFill>
                  <a:srgbClr val="FFFF00"/>
                </a:solidFill>
                <a:latin typeface="Arial" charset="0"/>
              </a:rPr>
              <a:t> Endpoints</a:t>
            </a:r>
          </a:p>
        </p:txBody>
      </p:sp>
    </p:spTree>
    <p:extLst>
      <p:ext uri="{BB962C8B-B14F-4D97-AF65-F5344CB8AC3E}">
        <p14:creationId xmlns:p14="http://schemas.microsoft.com/office/powerpoint/2010/main" val="236526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edificio, esterni, cielo, strada&#10;&#10;Descrizione generata automaticamente">
            <a:extLst>
              <a:ext uri="{FF2B5EF4-FFF2-40B4-BE49-F238E27FC236}">
                <a16:creationId xmlns:a16="http://schemas.microsoft.com/office/drawing/2014/main" id="{6BD7699D-F2AB-6CA9-D364-541C4A255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3" y="133350"/>
            <a:ext cx="5790723" cy="367665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0D6741-BACB-8FED-5790-8B2472252D88}"/>
              </a:ext>
            </a:extLst>
          </p:cNvPr>
          <p:cNvSpPr txBox="1"/>
          <p:nvPr/>
        </p:nvSpPr>
        <p:spPr>
          <a:xfrm>
            <a:off x="7894923" y="5188427"/>
            <a:ext cx="4220877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latin typeface="Arial" charset="0"/>
              </a:rPr>
              <a:t>quintinogiorgio.dalessandris@policlinicogemelli.it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latin typeface="Arial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latin typeface="Arial" charset="0"/>
              </a:rPr>
              <a:t>+39 339 1971409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4B127D1-4C85-5C1B-7A16-982606F787BB}"/>
              </a:ext>
            </a:extLst>
          </p:cNvPr>
          <p:cNvSpPr txBox="1"/>
          <p:nvPr/>
        </p:nvSpPr>
        <p:spPr>
          <a:xfrm>
            <a:off x="6668103" y="1662446"/>
            <a:ext cx="42208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Neurosurgery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Alessandro Olivi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Prof.ssa Liverana Lauretti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Q. Giorgio D’Alessandris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Giuseppe M. Della Pepa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578141" y="208065"/>
            <a:ext cx="66579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1219170">
              <a:defRPr/>
            </a:pPr>
            <a:r>
              <a:rPr lang="it-IT" sz="2800" b="1" dirty="0">
                <a:solidFill>
                  <a:srgbClr val="FFFF00"/>
                </a:solidFill>
                <a:latin typeface="Times New Roman" pitchFamily="18" charset="0"/>
              </a:rPr>
              <a:t>Brain </a:t>
            </a:r>
            <a:r>
              <a:rPr lang="it-IT" sz="2800" b="1" dirty="0" err="1">
                <a:solidFill>
                  <a:srgbClr val="FFFF00"/>
                </a:solidFill>
                <a:latin typeface="Times New Roman" pitchFamily="18" charset="0"/>
              </a:rPr>
              <a:t>Tumor</a:t>
            </a:r>
            <a:r>
              <a:rPr lang="it-IT" sz="2800" b="1" dirty="0">
                <a:solidFill>
                  <a:srgbClr val="FFFF00"/>
                </a:solidFill>
                <a:latin typeface="Times New Roman" pitchFamily="18" charset="0"/>
              </a:rPr>
              <a:t> Group</a:t>
            </a:r>
          </a:p>
          <a:p>
            <a:pPr algn="ctr" defTabSz="1219170">
              <a:defRPr/>
            </a:pPr>
            <a:endParaRPr lang="it-IT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defTabSz="1219170">
              <a:defRPr/>
            </a:pPr>
            <a:r>
              <a:rPr lang="it-I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Fondazione Policlinico Gemelli</a:t>
            </a:r>
            <a:endParaRPr lang="it-IT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4B127D1-4C85-5C1B-7A16-982606F787BB}"/>
              </a:ext>
            </a:extLst>
          </p:cNvPr>
          <p:cNvSpPr txBox="1"/>
          <p:nvPr/>
        </p:nvSpPr>
        <p:spPr>
          <a:xfrm>
            <a:off x="4775281" y="4248817"/>
            <a:ext cx="46285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Neuroradiology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Cesare Colosimo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Giuseppe M. Di Lella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Prof.ssa Simona Gaudino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Neuropathology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Marco Gessi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4B127D1-4C85-5C1B-7A16-982606F787BB}"/>
              </a:ext>
            </a:extLst>
          </p:cNvPr>
          <p:cNvSpPr txBox="1"/>
          <p:nvPr/>
        </p:nvSpPr>
        <p:spPr>
          <a:xfrm>
            <a:off x="146734" y="4248817"/>
            <a:ext cx="46285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Radiation</a:t>
            </a:r>
            <a:r>
              <a:rPr lang="it-IT" sz="2000" i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Oncology</a:t>
            </a:r>
            <a:r>
              <a:rPr lang="it-IT" sz="2000" i="1" dirty="0">
                <a:solidFill>
                  <a:srgbClr val="FFFF00"/>
                </a:solidFill>
                <a:latin typeface="Arial" charset="0"/>
              </a:rPr>
              <a:t>/Neuro-</a:t>
            </a: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Oncology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Mario Balducci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Dr.ssa Silvia Chiesa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Ciro Mazzarella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Francesco </a:t>
            </a:r>
            <a:r>
              <a:rPr lang="it-IT" sz="2000" dirty="0" err="1">
                <a:solidFill>
                  <a:srgbClr val="FFFFFF"/>
                </a:solidFill>
                <a:latin typeface="Arial" charset="0"/>
              </a:rPr>
              <a:t>Beghella</a:t>
            </a:r>
            <a:r>
              <a:rPr lang="it-IT" sz="2000" dirty="0">
                <a:solidFill>
                  <a:srgbClr val="FFFFFF"/>
                </a:solidFill>
                <a:latin typeface="Arial" charset="0"/>
              </a:rPr>
              <a:t> Bartoli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i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0937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294</Words>
  <Application>Microsoft Office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Times New Roman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 </dc:creator>
  <cp:lastModifiedBy>Quintino Giorgio D'alessandris</cp:lastModifiedBy>
  <cp:revision>42</cp:revision>
  <dcterms:created xsi:type="dcterms:W3CDTF">2022-05-19T14:35:17Z</dcterms:created>
  <dcterms:modified xsi:type="dcterms:W3CDTF">2022-06-11T18:23:40Z</dcterms:modified>
</cp:coreProperties>
</file>