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3C89-1CD1-41B4-AC37-16CCA2F57163}" type="datetimeFigureOut">
              <a:rPr lang="it-IT" smtClean="0"/>
              <a:t>10/06/2022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D355-2A0B-4658-81C5-B1E9908892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63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3C89-1CD1-41B4-AC37-16CCA2F57163}" type="datetimeFigureOut">
              <a:rPr lang="it-IT" smtClean="0"/>
              <a:t>10/06/2022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D355-2A0B-4658-81C5-B1E9908892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23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3C89-1CD1-41B4-AC37-16CCA2F57163}" type="datetimeFigureOut">
              <a:rPr lang="it-IT" smtClean="0"/>
              <a:t>10/06/2022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D355-2A0B-4658-81C5-B1E9908892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02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3C89-1CD1-41B4-AC37-16CCA2F57163}" type="datetimeFigureOut">
              <a:rPr lang="it-IT" smtClean="0"/>
              <a:t>10/06/2022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D355-2A0B-4658-81C5-B1E9908892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02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3C89-1CD1-41B4-AC37-16CCA2F57163}" type="datetimeFigureOut">
              <a:rPr lang="it-IT" smtClean="0"/>
              <a:t>10/06/2022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D355-2A0B-4658-81C5-B1E9908892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36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3C89-1CD1-41B4-AC37-16CCA2F57163}" type="datetimeFigureOut">
              <a:rPr lang="it-IT" smtClean="0"/>
              <a:t>10/06/2022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D355-2A0B-4658-81C5-B1E9908892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1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3C89-1CD1-41B4-AC37-16CCA2F57163}" type="datetimeFigureOut">
              <a:rPr lang="it-IT" smtClean="0"/>
              <a:t>10/06/2022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D355-2A0B-4658-81C5-B1E9908892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17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3C89-1CD1-41B4-AC37-16CCA2F57163}" type="datetimeFigureOut">
              <a:rPr lang="it-IT" smtClean="0"/>
              <a:t>10/06/2022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D355-2A0B-4658-81C5-B1E9908892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84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3C89-1CD1-41B4-AC37-16CCA2F57163}" type="datetimeFigureOut">
              <a:rPr lang="it-IT" smtClean="0"/>
              <a:t>10/06/2022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D355-2A0B-4658-81C5-B1E9908892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50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3C89-1CD1-41B4-AC37-16CCA2F57163}" type="datetimeFigureOut">
              <a:rPr lang="it-IT" smtClean="0"/>
              <a:t>10/06/2022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D355-2A0B-4658-81C5-B1E9908892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61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3C89-1CD1-41B4-AC37-16CCA2F57163}" type="datetimeFigureOut">
              <a:rPr lang="it-IT" smtClean="0"/>
              <a:t>10/06/2022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D355-2A0B-4658-81C5-B1E9908892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05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43C89-1CD1-41B4-AC37-16CCA2F57163}" type="datetimeFigureOut">
              <a:rPr lang="it-IT" smtClean="0"/>
              <a:t>10/06/2022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ED355-2A0B-4658-81C5-B1E9908892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952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99973"/>
            <a:ext cx="7616283" cy="3111121"/>
          </a:xfrm>
        </p:spPr>
        <p:txBody>
          <a:bodyPr>
            <a:noAutofit/>
          </a:bodyPr>
          <a:lstStyle/>
          <a:p>
            <a:r>
              <a:rPr lang="it-IT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Tumore fibroso solitario e </a:t>
            </a:r>
            <a:r>
              <a:rPr lang="it-IT" sz="4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meningiomi</a:t>
            </a:r>
            <a:r>
              <a:rPr lang="it-IT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atipici e maligni dell’adulto: analisi </a:t>
            </a:r>
            <a:r>
              <a:rPr lang="it-IT" sz="4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retrospettica</a:t>
            </a:r>
            <a:r>
              <a:rPr lang="it-IT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clinico-traslazionale e raccolta prospettica AINO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b="13596"/>
          <a:stretch/>
        </p:blipFill>
        <p:spPr>
          <a:xfrm>
            <a:off x="7347825" y="745299"/>
            <a:ext cx="4424442" cy="5410173"/>
          </a:xfrm>
          <a:prstGeom prst="rect">
            <a:avLst/>
          </a:prstGeom>
        </p:spPr>
      </p:pic>
      <p:sp>
        <p:nvSpPr>
          <p:cNvPr id="5" name="Segnaposto contenuto 2"/>
          <p:cNvSpPr>
            <a:spLocks noGrp="1"/>
          </p:cNvSpPr>
          <p:nvPr>
            <p:ph type="subTitle" idx="1"/>
          </p:nvPr>
        </p:nvSpPr>
        <p:spPr>
          <a:xfrm>
            <a:off x="291384" y="3876183"/>
            <a:ext cx="6812567" cy="21704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Dottssa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Paola Gaviani</a:t>
            </a:r>
          </a:p>
          <a:p>
            <a:pPr marL="0" indent="0" algn="ctr">
              <a:buNone/>
            </a:pP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UO Neuro-Oncologia Fondazione IRCCS Istituto </a:t>
            </a:r>
            <a:r>
              <a:rPr lang="it-IT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eurolgoico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arlo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Besta</a:t>
            </a:r>
            <a:endParaRPr lang="it-IT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paola.gaviani@istituto-besta.it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3"/>
          <a:srcRect t="22109" b="22217"/>
          <a:stretch/>
        </p:blipFill>
        <p:spPr>
          <a:xfrm>
            <a:off x="5599364" y="5480443"/>
            <a:ext cx="991538" cy="55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7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1920384" y="53976"/>
            <a:ext cx="7694341" cy="1143000"/>
          </a:xfrm>
        </p:spPr>
        <p:txBody>
          <a:bodyPr>
            <a:normAutofit/>
          </a:bodyPr>
          <a:lstStyle/>
          <a:p>
            <a:pPr algn="ctr"/>
            <a:r>
              <a:rPr lang="it-IT" altLang="it-IT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MENINGIOMI BACKGROUND</a:t>
            </a:r>
          </a:p>
        </p:txBody>
      </p:sp>
      <p:sp>
        <p:nvSpPr>
          <p:cNvPr id="4099" name="Rettangolo 3"/>
          <p:cNvSpPr>
            <a:spLocks noChangeArrowheads="1"/>
          </p:cNvSpPr>
          <p:nvPr/>
        </p:nvSpPr>
        <p:spPr bwMode="auto">
          <a:xfrm>
            <a:off x="301083" y="1196976"/>
            <a:ext cx="1159726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I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meningiomi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atipici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e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anaplastici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sono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particolarmente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difficili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da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trattare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a causa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della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it-IT" sz="2400" dirty="0" err="1" smtClean="0">
                <a:latin typeface="+mn-lt"/>
                <a:cs typeface="Times New Roman" panose="02020603050405020304" pitchFamily="18" charset="0"/>
              </a:rPr>
              <a:t>tendenza</a:t>
            </a:r>
            <a:r>
              <a:rPr lang="en-US" altLang="it-IT" sz="240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a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recidivare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rapidamente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it-IT" altLang="it-IT" sz="2400" dirty="0">
                <a:latin typeface="+mn-lt"/>
                <a:cs typeface="Times New Roman" panose="02020603050405020304" pitchFamily="18" charset="0"/>
              </a:rPr>
              <a:t>e metastatizzare in altre sedi del sistema nervoso centrale o in altre parti del </a:t>
            </a:r>
            <a:r>
              <a:rPr lang="it-IT" altLang="it-IT" sz="2400" dirty="0" smtClean="0">
                <a:latin typeface="+mn-lt"/>
                <a:cs typeface="Times New Roman" panose="02020603050405020304" pitchFamily="18" charset="0"/>
              </a:rPr>
              <a:t>corpo</a:t>
            </a:r>
            <a:endParaRPr lang="it-IT" altLang="it-IT" sz="2400" dirty="0">
              <a:latin typeface="+mn-lt"/>
              <a:cs typeface="Times New Roman" panose="02020603050405020304" pitchFamily="18" charset="0"/>
            </a:endParaRPr>
          </a:p>
          <a:p>
            <a:pPr algn="just"/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it-IT" sz="1200" dirty="0" smtClean="0">
                <a:latin typeface="+mn-lt"/>
                <a:cs typeface="Times New Roman" panose="02020603050405020304" pitchFamily="18" charset="0"/>
              </a:rPr>
              <a:t>                                                                               </a:t>
            </a:r>
            <a:r>
              <a:rPr lang="en-US" altLang="it-IT" sz="1200" dirty="0" err="1" smtClean="0">
                <a:latin typeface="+mn-lt"/>
                <a:cs typeface="Times New Roman" panose="02020603050405020304" pitchFamily="18" charset="0"/>
              </a:rPr>
              <a:t>Neurol</a:t>
            </a:r>
            <a:r>
              <a:rPr lang="en-US" altLang="it-IT" sz="1200" dirty="0" smtClean="0">
                <a:latin typeface="+mn-lt"/>
                <a:cs typeface="Times New Roman" panose="02020603050405020304" pitchFamily="18" charset="0"/>
              </a:rPr>
              <a:t> Sci. 2018 Letter to the editor: lung metastasis in WHO grade I meningioma. </a:t>
            </a:r>
            <a:r>
              <a:rPr lang="en-US" altLang="it-IT" sz="1200" dirty="0" err="1" smtClean="0">
                <a:latin typeface="+mn-lt"/>
                <a:cs typeface="Times New Roman" panose="02020603050405020304" pitchFamily="18" charset="0"/>
              </a:rPr>
              <a:t>Simonetti</a:t>
            </a:r>
            <a:r>
              <a:rPr lang="en-US" altLang="it-IT" sz="1200" dirty="0" smtClean="0">
                <a:latin typeface="+mn-lt"/>
                <a:cs typeface="Times New Roman" panose="02020603050405020304" pitchFamily="18" charset="0"/>
              </a:rPr>
              <a:t> G et al</a:t>
            </a:r>
          </a:p>
          <a:p>
            <a:pPr algn="just"/>
            <a:endParaRPr lang="en-US" alt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it-IT" sz="2400" dirty="0" smtClean="0">
                <a:latin typeface="+mn-lt"/>
                <a:cs typeface="Times New Roman" panose="02020603050405020304" pitchFamily="18" charset="0"/>
              </a:rPr>
              <a:t>Il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tasso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di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recidiva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it-IT" sz="2400" dirty="0" err="1" smtClean="0">
                <a:latin typeface="+mn-lt"/>
                <a:cs typeface="Times New Roman" panose="02020603050405020304" pitchFamily="18" charset="0"/>
              </a:rPr>
              <a:t>si</a:t>
            </a:r>
            <a:r>
              <a:rPr lang="en-US" altLang="it-IT" sz="240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attesta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tra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il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57% e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il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100%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nonostante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l’aggressività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it-IT" sz="2400" dirty="0" err="1">
                <a:latin typeface="+mn-lt"/>
                <a:cs typeface="Times New Roman" panose="02020603050405020304" pitchFamily="18" charset="0"/>
              </a:rPr>
              <a:t>dei</a:t>
            </a:r>
            <a:r>
              <a:rPr lang="en-US" altLang="it-IT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it-IT" sz="2400" dirty="0" err="1" smtClean="0">
                <a:latin typeface="+mn-lt"/>
                <a:cs typeface="Times New Roman" panose="02020603050405020304" pitchFamily="18" charset="0"/>
              </a:rPr>
              <a:t>trattamenti</a:t>
            </a:r>
            <a:endParaRPr lang="en-US" altLang="it-IT" sz="2400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100" name="Immagine 3" descr="C:\Users\studio.neurologia2\Desktop\Case Report Spadaccini\2018\Figure\Figure 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76"/>
          <a:stretch/>
        </p:blipFill>
        <p:spPr bwMode="auto">
          <a:xfrm>
            <a:off x="1474377" y="2587083"/>
            <a:ext cx="8140348" cy="306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65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</a:t>
            </a:r>
            <a:endParaRPr lang="it-IT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dirty="0"/>
              <a:t>Proposta di uno studio multicentrico AINO sia </a:t>
            </a:r>
            <a:r>
              <a:rPr lang="it-IT" sz="2400" dirty="0" err="1"/>
              <a:t>retrospettico</a:t>
            </a:r>
            <a:r>
              <a:rPr lang="it-IT" sz="2400" dirty="0"/>
              <a:t> sia prospettico con il fine di raccogliere informazioni relative ai dati clinici e terapeutici </a:t>
            </a:r>
            <a:r>
              <a:rPr lang="it-IT" sz="2400" dirty="0" smtClean="0"/>
              <a:t>per </a:t>
            </a:r>
            <a:r>
              <a:rPr lang="it-IT" sz="2400" dirty="0"/>
              <a:t>giungere ad un consenso condiviso </a:t>
            </a:r>
            <a:r>
              <a:rPr lang="it-IT" sz="2400" dirty="0" smtClean="0"/>
              <a:t>circa soprattutto </a:t>
            </a:r>
            <a:r>
              <a:rPr lang="it-IT" sz="2400" dirty="0"/>
              <a:t>la gestione terapeutica post chirurgica </a:t>
            </a:r>
            <a:r>
              <a:rPr lang="it-IT" sz="2400" dirty="0" smtClean="0"/>
              <a:t> di </a:t>
            </a:r>
            <a:r>
              <a:rPr lang="it-IT" sz="2400" dirty="0"/>
              <a:t>pazienti adulti </a:t>
            </a:r>
            <a:r>
              <a:rPr lang="it-IT" sz="2400" dirty="0" smtClean="0"/>
              <a:t>affetti da:</a:t>
            </a:r>
          </a:p>
          <a:p>
            <a:pPr marL="0" indent="0">
              <a:buNone/>
            </a:pPr>
            <a:endParaRPr lang="it-IT" sz="2400" dirty="0" smtClean="0"/>
          </a:p>
          <a:p>
            <a:r>
              <a:rPr lang="it-IT" sz="2400" dirty="0" err="1"/>
              <a:t>M</a:t>
            </a:r>
            <a:r>
              <a:rPr lang="it-IT" sz="2400" dirty="0" err="1" smtClean="0"/>
              <a:t>eningioma</a:t>
            </a:r>
            <a:r>
              <a:rPr lang="it-IT" sz="2400" dirty="0" smtClean="0"/>
              <a:t> </a:t>
            </a:r>
            <a:r>
              <a:rPr lang="it-IT" sz="2400" dirty="0"/>
              <a:t>di </a:t>
            </a:r>
            <a:r>
              <a:rPr lang="it-IT" sz="2400" dirty="0" smtClean="0"/>
              <a:t>II </a:t>
            </a:r>
            <a:r>
              <a:rPr lang="it-IT" sz="2400" dirty="0"/>
              <a:t>e </a:t>
            </a:r>
            <a:r>
              <a:rPr lang="it-IT" sz="2400" dirty="0" smtClean="0"/>
              <a:t>III grado </a:t>
            </a:r>
            <a:endParaRPr lang="it-IT" sz="2400" dirty="0"/>
          </a:p>
          <a:p>
            <a:r>
              <a:rPr lang="it-IT" sz="2400" dirty="0"/>
              <a:t>T</a:t>
            </a:r>
            <a:r>
              <a:rPr lang="it-IT" sz="2400" dirty="0" smtClean="0"/>
              <a:t>umore fibroso solitario 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L’idea </a:t>
            </a:r>
            <a:r>
              <a:rPr lang="it-IT" sz="2400" dirty="0"/>
              <a:t>è quella di creare un database condiviso fra i Centri, che contenga informazioni sia di tipo clinico epidemiologico, sia diagnostico (radiologico e istologico/molecolare) sia informazioni relative ai trattamenti di radio e chemioterapia eseguiti in prima linea ed alla recidiva, ed infine informazioni relative alla sopravvivenza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244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2512" y="1360449"/>
            <a:ext cx="7502912" cy="4504280"/>
          </a:xfrm>
        </p:spPr>
        <p:txBody>
          <a:bodyPr>
            <a:normAutofit lnSpcReduction="10000"/>
          </a:bodyPr>
          <a:lstStyle/>
          <a:p>
            <a:r>
              <a:rPr lang="it-IT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fase</a:t>
            </a:r>
            <a:r>
              <a:rPr lang="it-IT" sz="2400" dirty="0" smtClean="0"/>
              <a:t>: individuazione dei centri partecipanti con un referente per ogni Centro e successiva attivazione comitati etici (</a:t>
            </a:r>
            <a:r>
              <a:rPr lang="it-IT" sz="2400" dirty="0" err="1" smtClean="0"/>
              <a:t>timeline</a:t>
            </a:r>
            <a:r>
              <a:rPr lang="it-IT" sz="2400" dirty="0" smtClean="0"/>
              <a:t> settembre 2022)</a:t>
            </a:r>
          </a:p>
          <a:p>
            <a:endParaRPr lang="it-IT" sz="2400" dirty="0" smtClean="0"/>
          </a:p>
          <a:p>
            <a:r>
              <a:rPr lang="it-IT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 fase</a:t>
            </a:r>
            <a:r>
              <a:rPr lang="it-IT" sz="2400" dirty="0" smtClean="0"/>
              <a:t>: attivazione contemporanea di studio retrospettivo (raccolta dati dai Centri in circa 6 mesi) e prospettico con raccolta dati dai centri partecipanti e creazione di database ad hoc</a:t>
            </a:r>
          </a:p>
          <a:p>
            <a:endParaRPr lang="it-IT" sz="2400" dirty="0" smtClean="0"/>
          </a:p>
          <a:p>
            <a:r>
              <a:rPr lang="it-IT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Terza fase</a:t>
            </a:r>
            <a:r>
              <a:rPr lang="it-IT" sz="2400" dirty="0" smtClean="0"/>
              <a:t>: rielaborazione dei dati e stesura lavoro AINO sui dati retrospettivi sia per quanto riguarda i </a:t>
            </a:r>
            <a:r>
              <a:rPr lang="it-IT" sz="2400" dirty="0" err="1" smtClean="0"/>
              <a:t>meningiomi</a:t>
            </a:r>
            <a:r>
              <a:rPr lang="it-IT" sz="2400" dirty="0" smtClean="0"/>
              <a:t> sia per quanto riguarda il tumore fibroso solitario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5424" y="1549786"/>
            <a:ext cx="4078615" cy="340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1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0571" y="3687879"/>
            <a:ext cx="10515600" cy="27575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Dottssa</a:t>
            </a:r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Paola Gaviani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UO Neuro-Oncologia Fondazione IRCCS </a:t>
            </a:r>
            <a:r>
              <a:rPr lang="it-IT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Istituto Neurologico </a:t>
            </a: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arlo </a:t>
            </a:r>
            <a:r>
              <a:rPr lang="it-IT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t-IT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</a:t>
            </a:r>
            <a:endParaRPr lang="it-IT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paola.gaviani@istituto-besta.it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784883"/>
            <a:ext cx="5061724" cy="284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299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di Office</vt:lpstr>
      <vt:lpstr>Tumore fibroso solitario e meningiomi atipici e maligni dell’adulto: analisi retrospettica clinico-traslazionale e raccolta prospettica AINO</vt:lpstr>
      <vt:lpstr>MENINGIOMI BACKGROUND</vt:lpstr>
      <vt:lpstr>PROPOSTA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MENINGIOMI BACKGROUND</dc:title>
  <dc:creator>Gaviani Paola</dc:creator>
  <cp:lastModifiedBy>Gaviani Paola</cp:lastModifiedBy>
  <cp:revision>2</cp:revision>
  <dcterms:created xsi:type="dcterms:W3CDTF">2022-06-10T12:51:00Z</dcterms:created>
  <dcterms:modified xsi:type="dcterms:W3CDTF">2022-06-10T12:56:34Z</dcterms:modified>
</cp:coreProperties>
</file>