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525" r:id="rId2"/>
    <p:sldId id="523" r:id="rId3"/>
    <p:sldId id="352" r:id="rId4"/>
    <p:sldId id="520" r:id="rId5"/>
    <p:sldId id="515" r:id="rId6"/>
    <p:sldId id="521" r:id="rId7"/>
    <p:sldId id="526" r:id="rId8"/>
    <p:sldId id="517" r:id="rId9"/>
    <p:sldId id="516" r:id="rId10"/>
    <p:sldId id="524" r:id="rId11"/>
    <p:sldId id="522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-dell2" initials="gp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69722-64AD-204E-B42B-5EA9A06C43E3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7C411-5C23-3449-87AD-48AD64710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22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43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2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23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41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86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71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76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33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28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3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8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D726-95B3-E24E-BC81-2E229FC6A38C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533DD-D36A-C14E-B7E3-376D3B658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96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89" y="741100"/>
            <a:ext cx="8452624" cy="1143000"/>
          </a:xfrm>
        </p:spPr>
        <p:txBody>
          <a:bodyPr>
            <a:noAutofit/>
          </a:bodyPr>
          <a:lstStyle/>
          <a:p>
            <a:pPr algn="l"/>
            <a:r>
              <a:rPr lang="it-IT" sz="2800" b="1" dirty="0">
                <a:solidFill>
                  <a:schemeClr val="bg1"/>
                </a:solidFill>
              </a:rPr>
              <a:t>Riposizionamento di farmaci nella terapia del Glioblastoma Multiforme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977" y="2039330"/>
            <a:ext cx="8452624" cy="39386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La ricerca sul riposizionamento di farmaci può consentire l’individuazione di nuovi trattamenti a basso costo e con tempi brevi di approvazione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La clorpromazina </a:t>
            </a:r>
            <a:r>
              <a:rPr lang="it-IT" sz="2400" b="1" dirty="0">
                <a:solidFill>
                  <a:schemeClr val="bg1"/>
                </a:solidFill>
              </a:rPr>
              <a:t>(</a:t>
            </a:r>
            <a:r>
              <a:rPr lang="it-IT" sz="2400" b="1" dirty="0" err="1">
                <a:solidFill>
                  <a:schemeClr val="bg1"/>
                </a:solidFill>
              </a:rPr>
              <a:t>Largactil</a:t>
            </a:r>
            <a:r>
              <a:rPr lang="it-IT" sz="2400" b="1" dirty="0">
                <a:solidFill>
                  <a:schemeClr val="bg1"/>
                </a:solidFill>
              </a:rPr>
              <a:t>), un tranquillante maggiore </a:t>
            </a:r>
            <a:r>
              <a:rPr lang="it-IT" sz="2400" dirty="0">
                <a:solidFill>
                  <a:schemeClr val="bg1"/>
                </a:solidFill>
              </a:rPr>
              <a:t>della famiglia dei composti </a:t>
            </a:r>
            <a:r>
              <a:rPr lang="it-IT" sz="2400" dirty="0" err="1">
                <a:solidFill>
                  <a:schemeClr val="bg1"/>
                </a:solidFill>
              </a:rPr>
              <a:t>tricicliciè</a:t>
            </a:r>
            <a:r>
              <a:rPr lang="it-IT" sz="2400" dirty="0">
                <a:solidFill>
                  <a:schemeClr val="bg1"/>
                </a:solidFill>
              </a:rPr>
              <a:t> stata individuata con studi di proteomica e </a:t>
            </a:r>
            <a:r>
              <a:rPr lang="it-IT" sz="2400" dirty="0" err="1">
                <a:solidFill>
                  <a:schemeClr val="bg1"/>
                </a:solidFill>
              </a:rPr>
              <a:t>fosfo</a:t>
            </a:r>
            <a:r>
              <a:rPr lang="it-IT" sz="2400" dirty="0">
                <a:solidFill>
                  <a:schemeClr val="bg1"/>
                </a:solidFill>
              </a:rPr>
              <a:t>-proteomica come un farmaco </a:t>
            </a:r>
            <a:r>
              <a:rPr lang="it-IT" sz="2400" b="1" dirty="0">
                <a:solidFill>
                  <a:schemeClr val="bg1"/>
                </a:solidFill>
              </a:rPr>
              <a:t>“riposizionabile” </a:t>
            </a:r>
            <a:r>
              <a:rPr lang="it-IT" sz="2400" dirty="0">
                <a:solidFill>
                  <a:schemeClr val="bg1"/>
                </a:solidFill>
              </a:rPr>
              <a:t>attivo su </a:t>
            </a:r>
            <a:r>
              <a:rPr lang="it-IT" sz="2400" b="1" dirty="0">
                <a:solidFill>
                  <a:schemeClr val="bg1"/>
                </a:solidFill>
              </a:rPr>
              <a:t>bersagli molecolari nella terapia del </a:t>
            </a:r>
            <a:r>
              <a:rPr lang="it-IT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it-IT" sz="2400" b="1" dirty="0">
                <a:solidFill>
                  <a:schemeClr val="bg1"/>
                </a:solidFill>
                <a:ea typeface="+mn-lt"/>
                <a:cs typeface="+mn-lt"/>
              </a:rPr>
              <a:t>glioblastoma multiforme (GBM)</a:t>
            </a:r>
            <a:r>
              <a:rPr lang="it-IT" sz="2400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7431A5-BCFE-357A-A588-77DCB0E0F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2456" y="5517933"/>
            <a:ext cx="3024401" cy="1137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EC28A7-B377-8B18-DE98-6418D7327C13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 r="56271" b="11122"/>
          <a:stretch>
            <a:fillRect/>
          </a:stretch>
        </p:blipFill>
        <p:spPr bwMode="auto">
          <a:xfrm>
            <a:off x="446689" y="82428"/>
            <a:ext cx="1958352" cy="7426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89412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3391" y="219075"/>
            <a:ext cx="4107659" cy="551890"/>
          </a:xfrm>
        </p:spPr>
        <p:txBody>
          <a:bodyPr anchor="b">
            <a:normAutofit/>
          </a:bodyPr>
          <a:lstStyle/>
          <a:p>
            <a:pPr algn="l"/>
            <a:r>
              <a:rPr lang="it-IT" sz="3000" b="1" dirty="0">
                <a:solidFill>
                  <a:srgbClr val="FFFFFF"/>
                </a:solidFill>
              </a:rPr>
              <a:t>Clorpromazina in GBM</a:t>
            </a:r>
          </a:p>
        </p:txBody>
      </p:sp>
      <p:sp>
        <p:nvSpPr>
          <p:cNvPr id="33" name="Segnaposto contenuto 2"/>
          <p:cNvSpPr>
            <a:spLocks noGrp="1"/>
          </p:cNvSpPr>
          <p:nvPr>
            <p:ph idx="1"/>
          </p:nvPr>
        </p:nvSpPr>
        <p:spPr>
          <a:xfrm>
            <a:off x="333375" y="770965"/>
            <a:ext cx="8261926" cy="568698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it-IT" sz="2400" dirty="0">
                <a:solidFill>
                  <a:schemeClr val="bg1"/>
                </a:solidFill>
              </a:rPr>
              <a:t>Dati non pubblicati</a:t>
            </a:r>
          </a:p>
          <a:p>
            <a:pPr marL="0" indent="0">
              <a:buNone/>
            </a:pPr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Altera importanti vie di trasduzione del segnale</a:t>
            </a:r>
          </a:p>
          <a:p>
            <a:r>
              <a:rPr lang="it-IT" sz="2400" dirty="0">
                <a:solidFill>
                  <a:schemeClr val="bg1"/>
                </a:solidFill>
              </a:rPr>
              <a:t>Inibisce la glicolisi in pochi minuti in GBM, ma non in cellule di epitelio retinico RPE-1 (non neoplastiche)</a:t>
            </a:r>
          </a:p>
          <a:p>
            <a:r>
              <a:rPr lang="it-IT" sz="2400" dirty="0">
                <a:solidFill>
                  <a:schemeClr val="bg1"/>
                </a:solidFill>
              </a:rPr>
              <a:t>Stimola la produzione di piruvato in GBM, ma non in RPE-1</a:t>
            </a:r>
          </a:p>
          <a:p>
            <a:r>
              <a:rPr lang="it-IT" sz="2400" dirty="0">
                <a:solidFill>
                  <a:schemeClr val="bg1"/>
                </a:solidFill>
              </a:rPr>
              <a:t>Inibisce l’attività trascrizionale di PKM2</a:t>
            </a:r>
          </a:p>
          <a:p>
            <a:r>
              <a:rPr lang="it-IT" sz="2400" dirty="0">
                <a:solidFill>
                  <a:schemeClr val="bg1"/>
                </a:solidFill>
              </a:rPr>
              <a:t>Inibisce l’attività proteina-</a:t>
            </a:r>
            <a:r>
              <a:rPr lang="it-IT" sz="2400" dirty="0" err="1">
                <a:solidFill>
                  <a:schemeClr val="bg1"/>
                </a:solidFill>
              </a:rPr>
              <a:t>chinasica</a:t>
            </a:r>
            <a:r>
              <a:rPr lang="it-IT" sz="2400" dirty="0">
                <a:solidFill>
                  <a:schemeClr val="bg1"/>
                </a:solidFill>
              </a:rPr>
              <a:t> di PKM2</a:t>
            </a:r>
          </a:p>
          <a:p>
            <a:r>
              <a:rPr lang="it-IT" sz="2400" dirty="0">
                <a:solidFill>
                  <a:schemeClr val="bg1"/>
                </a:solidFill>
              </a:rPr>
              <a:t>PKM2 è un presunto bersaglio di CPZ, in quanto ne riduce l’affinità per l’ATP (ABPP + MS)</a:t>
            </a:r>
          </a:p>
          <a:p>
            <a:r>
              <a:rPr lang="it-IT" sz="2400" dirty="0">
                <a:solidFill>
                  <a:schemeClr val="bg1"/>
                </a:solidFill>
              </a:rPr>
              <a:t>PKM2 rappresenta un target rilevante di CPZ, in quanto, sopprimendo la sintesi della proteina (si-PKM2), gli effetti del farmaco si riducono significativamente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39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63545D3-C5C2-AA40-BD80-4BA27BB26039}"/>
              </a:ext>
            </a:extLst>
          </p:cNvPr>
          <p:cNvSpPr/>
          <p:nvPr/>
        </p:nvSpPr>
        <p:spPr>
          <a:xfrm>
            <a:off x="271462" y="582067"/>
            <a:ext cx="860107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</a:rPr>
              <a:t>Analisi Statistica</a:t>
            </a:r>
          </a:p>
          <a:p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</a:rPr>
              <a:t>Obiettivo primario dello studio è valutare la proporzione di pazienti liberi da progressione dopo 6 mesi (PFS-6) dalla data di inizio del trattamento.</a:t>
            </a:r>
          </a:p>
          <a:p>
            <a:endParaRPr lang="it-IT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</a:rPr>
              <a:t>Considerando come non accettabile una percentuale di PFS-6 (P0, equivalente ad una mediana di PFS di 4 mesi) pari al 35% e volendo valutare come auspicabile una percentuale di PFS-6 del 55% (P1, equivalente a un tasso di PFS di 7 mesi), lo studio avrà una numerosità di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</a:rPr>
              <a:t>41 pazienti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</a:rPr>
              <a:t>per garantire una potenza dell'80% ad un livello di significatività del 5%. </a:t>
            </a:r>
          </a:p>
          <a:p>
            <a:endParaRPr lang="it-IT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69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49" y="147916"/>
            <a:ext cx="6124575" cy="637615"/>
          </a:xfrm>
        </p:spPr>
        <p:txBody>
          <a:bodyPr anchor="b">
            <a:normAutofit/>
          </a:bodyPr>
          <a:lstStyle/>
          <a:p>
            <a:pPr algn="l"/>
            <a:r>
              <a:rPr lang="it-IT" sz="3000" b="1" dirty="0">
                <a:solidFill>
                  <a:srgbClr val="FFFFFF"/>
                </a:solidFill>
              </a:rPr>
              <a:t>Clorpromazina e GBM </a:t>
            </a:r>
          </a:p>
        </p:txBody>
      </p:sp>
      <p:sp>
        <p:nvSpPr>
          <p:cNvPr id="33" name="Segnaposto contenuto 2"/>
          <p:cNvSpPr>
            <a:spLocks noGrp="1"/>
          </p:cNvSpPr>
          <p:nvPr>
            <p:ph idx="1"/>
          </p:nvPr>
        </p:nvSpPr>
        <p:spPr>
          <a:xfrm>
            <a:off x="641130" y="1408080"/>
            <a:ext cx="8029575" cy="462781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it-IT" sz="2400" dirty="0">
                <a:solidFill>
                  <a:schemeClr val="bg1"/>
                </a:solidFill>
              </a:rPr>
              <a:t>Dati preclinici pubblicati</a:t>
            </a:r>
          </a:p>
          <a:p>
            <a:pPr marL="0" indent="0" algn="ctr">
              <a:buNone/>
            </a:pPr>
            <a:endParaRPr lang="it-IT" sz="2400" dirty="0">
              <a:solidFill>
                <a:schemeClr val="bg1"/>
              </a:solidFill>
            </a:endParaRP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Riduce la vitalità cellulare</a:t>
            </a: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Riduce la capacità </a:t>
            </a:r>
            <a:r>
              <a:rPr lang="it-IT" sz="2400" dirty="0" err="1">
                <a:solidFill>
                  <a:schemeClr val="bg1"/>
                </a:solidFill>
              </a:rPr>
              <a:t>clonogenica</a:t>
            </a:r>
            <a:endParaRPr lang="it-IT" sz="2400" dirty="0">
              <a:solidFill>
                <a:schemeClr val="bg1"/>
              </a:solidFill>
            </a:endParaRP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Riduce l’espressione di geni di </a:t>
            </a:r>
            <a:r>
              <a:rPr lang="it-IT" sz="2400" dirty="0" err="1">
                <a:solidFill>
                  <a:schemeClr val="bg1"/>
                </a:solidFill>
              </a:rPr>
              <a:t>staminalità</a:t>
            </a:r>
            <a:endParaRPr lang="it-IT" sz="2400" dirty="0">
              <a:solidFill>
                <a:schemeClr val="bg1"/>
              </a:solidFill>
            </a:endParaRP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Induce arresto del ciclo cellulare in G2/M</a:t>
            </a: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Induce aberrazioni nucleari e catastrofe mitotica</a:t>
            </a: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Induce autofagia (citotossica) e inibisce l’apoptosi</a:t>
            </a:r>
          </a:p>
          <a:p>
            <a:pPr lvl="0"/>
            <a:r>
              <a:rPr lang="it-IT" sz="2400" dirty="0" err="1">
                <a:solidFill>
                  <a:schemeClr val="bg1"/>
                </a:solidFill>
              </a:rPr>
              <a:t>Sinergizza</a:t>
            </a:r>
            <a:r>
              <a:rPr lang="it-IT" sz="2400" dirty="0">
                <a:solidFill>
                  <a:schemeClr val="bg1"/>
                </a:solidFill>
              </a:rPr>
              <a:t> con TMZ nel ridurre la vitalità cellulare e la </a:t>
            </a:r>
            <a:r>
              <a:rPr lang="it-IT" sz="2400" dirty="0" err="1">
                <a:solidFill>
                  <a:schemeClr val="bg1"/>
                </a:solidFill>
              </a:rPr>
              <a:t>clonogenicità</a:t>
            </a:r>
            <a:endParaRPr lang="it-IT" sz="2400" dirty="0">
              <a:solidFill>
                <a:schemeClr val="bg1"/>
              </a:solidFill>
            </a:endParaRP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Induce stress del reticolo endoplasmatico e attiva UPR</a:t>
            </a: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Induce produzione di ROS e stress ossidativo</a:t>
            </a:r>
          </a:p>
          <a:p>
            <a:pPr lvl="0"/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0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455525" y="1768141"/>
            <a:ext cx="844406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dirty="0">
                <a:solidFill>
                  <a:schemeClr val="bg1"/>
                </a:solidFill>
              </a:rPr>
              <a:t>Si sta concludendo lo studio </a:t>
            </a:r>
            <a:r>
              <a:rPr lang="it-IT" b="1" dirty="0">
                <a:solidFill>
                  <a:schemeClr val="bg1"/>
                </a:solidFill>
              </a:rPr>
              <a:t>RAC TAC  no profit di fase II, osservazionale, multicentrico (inizio aprile 2020)</a:t>
            </a:r>
          </a:p>
          <a:p>
            <a:endParaRPr lang="it-IT" b="1" dirty="0">
              <a:solidFill>
                <a:schemeClr val="bg1"/>
              </a:solidFill>
            </a:endParaRPr>
          </a:p>
          <a:p>
            <a:r>
              <a:rPr lang="it-IT" altLang="it-IT" sz="2800" b="1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Associazione di CPZ al trattamento standard con TMZ nella sola fase adiuvante (dopo radio-chemioterapia, del protocollo </a:t>
            </a:r>
            <a:r>
              <a:rPr lang="it-IT" altLang="it-IT" sz="2800" b="1" dirty="0" err="1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Stupp</a:t>
            </a:r>
            <a:r>
              <a:rPr lang="it-IT" altLang="it-IT" sz="2800" b="1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it-IT" altLang="it-IT" sz="2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it-IT" sz="2800" b="1" dirty="0">
                <a:solidFill>
                  <a:schemeClr val="bg1"/>
                </a:solidFill>
                <a:latin typeface="+mn-lt"/>
              </a:rPr>
              <a:t>In GBM non metilati</a:t>
            </a:r>
          </a:p>
          <a:p>
            <a:endParaRPr lang="it-IT" sz="2800" b="1" dirty="0">
              <a:solidFill>
                <a:schemeClr val="bg1"/>
              </a:solidFill>
              <a:latin typeface="+mn-lt"/>
            </a:endParaRPr>
          </a:p>
          <a:p>
            <a:endParaRPr lang="it-IT" sz="2800" b="1" dirty="0">
              <a:solidFill>
                <a:schemeClr val="bg1"/>
              </a:solidFill>
              <a:latin typeface="+mn-lt"/>
            </a:endParaRPr>
          </a:p>
          <a:p>
            <a:endParaRPr lang="it-IT" b="1" dirty="0">
              <a:solidFill>
                <a:schemeClr val="bg1"/>
              </a:solidFill>
            </a:endParaRPr>
          </a:p>
          <a:p>
            <a:r>
              <a:rPr lang="it-IT" b="1" dirty="0">
                <a:solidFill>
                  <a:schemeClr val="bg1"/>
                </a:solidFill>
              </a:rPr>
              <a:t>Centri coinvolti: IRE, </a:t>
            </a:r>
            <a:r>
              <a:rPr lang="it-IT" b="1" dirty="0" err="1">
                <a:solidFill>
                  <a:schemeClr val="bg1"/>
                </a:solidFill>
              </a:rPr>
              <a:t>Besta</a:t>
            </a:r>
            <a:r>
              <a:rPr lang="it-IT" b="1" dirty="0">
                <a:solidFill>
                  <a:schemeClr val="bg1"/>
                </a:solidFill>
              </a:rPr>
              <a:t>, IOV</a:t>
            </a:r>
          </a:p>
          <a:p>
            <a:pPr eaLnBrk="1" hangingPunct="1">
              <a:spcBef>
                <a:spcPct val="0"/>
              </a:spcBef>
            </a:pPr>
            <a:endParaRPr lang="it-IT" b="1" i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it-IT" b="1" i="1" dirty="0">
                <a:solidFill>
                  <a:schemeClr val="bg1"/>
                </a:solidFill>
              </a:rPr>
              <a:t>Pazienti reclutati al 30  Aprile 2022: 52</a:t>
            </a: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88490" y="185265"/>
            <a:ext cx="87198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chemeClr val="bg1"/>
                </a:solidFill>
              </a:rPr>
              <a:t>Valutazione della possibilità di riposizionamento dell’antipsicotico </a:t>
            </a:r>
            <a:r>
              <a:rPr lang="it-IT" b="1" dirty="0" err="1">
                <a:solidFill>
                  <a:schemeClr val="bg1"/>
                </a:solidFill>
              </a:rPr>
              <a:t>clorpromazina</a:t>
            </a:r>
            <a:r>
              <a:rPr lang="it-IT" b="1" dirty="0">
                <a:solidFill>
                  <a:schemeClr val="bg1"/>
                </a:solidFill>
              </a:rPr>
              <a:t> nella terapia combinata di pazienti affetti da glioblastoma multiforme </a:t>
            </a:r>
            <a:endParaRPr lang="it-IT" sz="36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it-IT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52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65633E11-39E9-C87A-ED8C-AD4E8A02A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186871"/>
              </p:ext>
            </p:extLst>
          </p:nvPr>
        </p:nvGraphicFramePr>
        <p:xfrm>
          <a:off x="552451" y="1447799"/>
          <a:ext cx="8191500" cy="38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24">
                  <a:extLst>
                    <a:ext uri="{9D8B030D-6E8A-4147-A177-3AD203B41FA5}">
                      <a16:colId xmlns:a16="http://schemas.microsoft.com/office/drawing/2014/main" val="714177020"/>
                    </a:ext>
                  </a:extLst>
                </a:gridCol>
                <a:gridCol w="3932676">
                  <a:extLst>
                    <a:ext uri="{9D8B030D-6E8A-4147-A177-3AD203B41FA5}">
                      <a16:colId xmlns:a16="http://schemas.microsoft.com/office/drawing/2014/main" val="2431439589"/>
                    </a:ext>
                  </a:extLst>
                </a:gridCol>
              </a:tblGrid>
              <a:tr h="760095">
                <a:tc>
                  <a:txBody>
                    <a:bodyPr/>
                    <a:lstStyle/>
                    <a:p>
                      <a:r>
                        <a:rPr lang="it-IT" sz="2400" dirty="0"/>
                        <a:t>RAC TAC 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239185"/>
                  </a:ext>
                </a:extLst>
              </a:tr>
              <a:tr h="760095">
                <a:tc>
                  <a:txBody>
                    <a:bodyPr/>
                    <a:lstStyle/>
                    <a:p>
                      <a:r>
                        <a:rPr lang="it-IT" sz="2400" dirty="0" err="1"/>
                        <a:t>Patients</a:t>
                      </a:r>
                      <a:r>
                        <a:rPr lang="it-IT" sz="2400" dirty="0"/>
                        <a:t> </a:t>
                      </a:r>
                      <a:r>
                        <a:rPr lang="it-IT" sz="2400" dirty="0" err="1"/>
                        <a:t>enrolled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56 (M 40)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864470"/>
                  </a:ext>
                </a:extLst>
              </a:tr>
              <a:tr h="760095">
                <a:tc>
                  <a:txBody>
                    <a:bodyPr/>
                    <a:lstStyle/>
                    <a:p>
                      <a:r>
                        <a:rPr lang="it-IT" sz="2400" dirty="0" err="1"/>
                        <a:t>Median</a:t>
                      </a:r>
                      <a:r>
                        <a:rPr lang="it-IT" sz="2400" dirty="0"/>
                        <a:t>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59y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579324"/>
                  </a:ext>
                </a:extLst>
              </a:tr>
              <a:tr h="760095">
                <a:tc>
                  <a:txBody>
                    <a:bodyPr/>
                    <a:lstStyle/>
                    <a:p>
                      <a:r>
                        <a:rPr lang="it-IT" sz="2400" dirty="0" err="1"/>
                        <a:t>Patients</a:t>
                      </a:r>
                      <a:r>
                        <a:rPr lang="it-IT" sz="2400" dirty="0"/>
                        <a:t> </a:t>
                      </a:r>
                      <a:r>
                        <a:rPr lang="it-IT" sz="2400" dirty="0" err="1"/>
                        <a:t>evaluable</a:t>
                      </a:r>
                      <a:r>
                        <a:rPr lang="it-IT" sz="2400" dirty="0"/>
                        <a:t> (</a:t>
                      </a:r>
                      <a:r>
                        <a:rPr lang="it-IT" sz="2400" dirty="0" err="1"/>
                        <a:t>april</a:t>
                      </a:r>
                      <a:r>
                        <a:rPr lang="it-IT" sz="2400" dirty="0"/>
                        <a:t> 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37730"/>
                  </a:ext>
                </a:extLst>
              </a:tr>
              <a:tr h="760095">
                <a:tc>
                  <a:txBody>
                    <a:bodyPr/>
                    <a:lstStyle/>
                    <a:p>
                      <a:r>
                        <a:rPr lang="it-IT" sz="2400" dirty="0"/>
                        <a:t>PFS &gt;6 </a:t>
                      </a:r>
                      <a:r>
                        <a:rPr lang="it-IT" sz="2400" dirty="0" err="1"/>
                        <a:t>months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14 (42%)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77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59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71525" y="508633"/>
            <a:ext cx="79438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it-IT" sz="28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Proposta</a:t>
            </a:r>
            <a:r>
              <a:rPr lang="en-US" altLang="it-IT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studio di </a:t>
            </a:r>
            <a:r>
              <a:rPr lang="en-US" altLang="it-IT" sz="28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fase</a:t>
            </a:r>
            <a:r>
              <a:rPr lang="en-US" altLang="it-IT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I/II</a:t>
            </a:r>
          </a:p>
          <a:p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Associazione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Clorpromazina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protocollo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Stupp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in GBM di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nuova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diagnosi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Clorpromazina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25/50 mg + RT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Clorpromazina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50 mg + TMZ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adiuvante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x 6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cicli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End point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primario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Tollerabilità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/PFS6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END point secondary</a:t>
            </a:r>
          </a:p>
          <a:p>
            <a:pPr marL="3657600" lvl="7" indent="-457200"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QoL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(EORTC BN20)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7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657735F-04C7-6F41-BD32-FEAC1CA7909E}"/>
              </a:ext>
            </a:extLst>
          </p:cNvPr>
          <p:cNvSpPr/>
          <p:nvPr/>
        </p:nvSpPr>
        <p:spPr>
          <a:xfrm>
            <a:off x="533913" y="597455"/>
            <a:ext cx="837027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</a:rPr>
              <a:t>Criteri di inclusione</a:t>
            </a:r>
          </a:p>
          <a:p>
            <a:r>
              <a:rPr lang="it-IT" sz="2400" dirty="0">
                <a:solidFill>
                  <a:schemeClr val="bg1"/>
                </a:solidFill>
              </a:rPr>
              <a:t>Pazienti affetti da GBM di nuova diagnosi con diagnosi confermata istologicamente (WHO grado 4) dopo asportazione chirurgica o biopsia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sz="2800" b="1" dirty="0">
                <a:solidFill>
                  <a:schemeClr val="bg1"/>
                </a:solidFill>
              </a:rPr>
              <a:t>Sicurezza</a:t>
            </a:r>
            <a:endParaRPr lang="it-IT" dirty="0">
              <a:solidFill>
                <a:schemeClr val="bg1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Un’analisi preliminare sulla tossicità dell’associazione TMZ + CPZ sarà effettuata sui primi 10 pazienti arruolati. In caso di osservazione di tossicità del trattamento di grado 3-4 con incidenza superiore al 30% dei pazienti, un “Data </a:t>
            </a:r>
            <a:r>
              <a:rPr lang="it-IT" sz="2400" dirty="0" err="1">
                <a:solidFill>
                  <a:schemeClr val="bg1"/>
                </a:solidFill>
              </a:rPr>
              <a:t>Safety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Monitoring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Committee</a:t>
            </a:r>
            <a:r>
              <a:rPr lang="it-IT" sz="2400" dirty="0">
                <a:solidFill>
                  <a:schemeClr val="bg1"/>
                </a:solidFill>
              </a:rPr>
              <a:t>” indipendente valuterà i dati e determinerà le misure successive, come interruzione dello studio o emendamento al protocollo per la prosecuzione dello studio.</a:t>
            </a:r>
          </a:p>
        </p:txBody>
      </p:sp>
    </p:spTree>
    <p:extLst>
      <p:ext uri="{BB962C8B-B14F-4D97-AF65-F5344CB8AC3E}">
        <p14:creationId xmlns:p14="http://schemas.microsoft.com/office/powerpoint/2010/main" val="319281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0500" y="154258"/>
            <a:ext cx="903922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</a:rPr>
              <a:t>Pazienti da arruolare, dati storici (</a:t>
            </a:r>
            <a:r>
              <a:rPr lang="it-IT" sz="2800" b="1" dirty="0" err="1">
                <a:solidFill>
                  <a:schemeClr val="bg1"/>
                </a:solidFill>
              </a:rPr>
              <a:t>Stupp</a:t>
            </a:r>
            <a:r>
              <a:rPr lang="it-IT" sz="2800" b="1" dirty="0">
                <a:solidFill>
                  <a:schemeClr val="bg1"/>
                </a:solidFill>
              </a:rPr>
              <a:t> 2005)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sz="2400" b="1" i="1" dirty="0">
                <a:solidFill>
                  <a:schemeClr val="bg1"/>
                </a:solidFill>
              </a:rPr>
              <a:t>Parametri fissi</a:t>
            </a:r>
          </a:p>
          <a:p>
            <a:r>
              <a:rPr lang="it-IT" dirty="0">
                <a:solidFill>
                  <a:schemeClr val="bg1"/>
                </a:solidFill>
              </a:rPr>
              <a:t>Potenza statistica: 80%                    Significatività statistica: 5%</a:t>
            </a:r>
          </a:p>
          <a:p>
            <a:r>
              <a:rPr lang="it-IT" sz="2400" b="1" i="1" dirty="0">
                <a:solidFill>
                  <a:schemeClr val="bg1"/>
                </a:solidFill>
              </a:rPr>
              <a:t> </a:t>
            </a:r>
          </a:p>
          <a:p>
            <a:r>
              <a:rPr lang="it-IT" sz="2400" b="1" i="1" dirty="0" err="1">
                <a:solidFill>
                  <a:schemeClr val="bg1"/>
                </a:solidFill>
              </a:rPr>
              <a:t>Outcome</a:t>
            </a:r>
            <a:r>
              <a:rPr lang="it-IT" sz="2400" b="1" i="1" dirty="0">
                <a:solidFill>
                  <a:schemeClr val="bg1"/>
                </a:solidFill>
              </a:rPr>
              <a:t>:</a:t>
            </a:r>
          </a:p>
          <a:p>
            <a:r>
              <a:rPr lang="it-IT" dirty="0">
                <a:solidFill>
                  <a:schemeClr val="bg1"/>
                </a:solidFill>
              </a:rPr>
              <a:t>Percentuale di pazienti liberi da recidiva a 6 mesi/</a:t>
            </a:r>
            <a:r>
              <a:rPr lang="it-IT" dirty="0" err="1">
                <a:solidFill>
                  <a:schemeClr val="bg1"/>
                </a:solidFill>
              </a:rPr>
              <a:t>safety</a:t>
            </a:r>
            <a:r>
              <a:rPr lang="it-IT" dirty="0">
                <a:solidFill>
                  <a:schemeClr val="bg1"/>
                </a:solidFill>
              </a:rPr>
              <a:t> </a:t>
            </a:r>
          </a:p>
          <a:p>
            <a:r>
              <a:rPr lang="it-IT" sz="2400" b="1" i="1" dirty="0">
                <a:solidFill>
                  <a:schemeClr val="bg1"/>
                </a:solidFill>
              </a:rPr>
              <a:t>Test utilizzato</a:t>
            </a:r>
            <a:r>
              <a:rPr lang="it-IT" sz="2400" i="1" dirty="0">
                <a:solidFill>
                  <a:schemeClr val="bg1"/>
                </a:solidFill>
              </a:rPr>
              <a:t>: </a:t>
            </a:r>
            <a:r>
              <a:rPr lang="it-IT" dirty="0">
                <a:solidFill>
                  <a:schemeClr val="bg1"/>
                </a:solidFill>
              </a:rPr>
              <a:t>Test binomiale a una coda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sz="2400" b="1" i="1" dirty="0">
                <a:solidFill>
                  <a:schemeClr val="bg1"/>
                </a:solidFill>
              </a:rPr>
              <a:t>Sistema ipotesi:</a:t>
            </a:r>
          </a:p>
          <a:p>
            <a:r>
              <a:rPr lang="it-IT" dirty="0">
                <a:solidFill>
                  <a:schemeClr val="bg1"/>
                </a:solidFill>
              </a:rPr>
              <a:t>Ipotesi nulla (</a:t>
            </a:r>
            <a:r>
              <a:rPr lang="it-IT" dirty="0" err="1">
                <a:solidFill>
                  <a:schemeClr val="bg1"/>
                </a:solidFill>
              </a:rPr>
              <a:t>Stupp</a:t>
            </a:r>
            <a:r>
              <a:rPr lang="it-IT" dirty="0">
                <a:solidFill>
                  <a:schemeClr val="bg1"/>
                </a:solidFill>
              </a:rPr>
              <a:t> dalla letteratura): 54%</a:t>
            </a:r>
          </a:p>
          <a:p>
            <a:r>
              <a:rPr lang="it-IT" dirty="0">
                <a:solidFill>
                  <a:schemeClr val="bg1"/>
                </a:solidFill>
              </a:rPr>
              <a:t>Ipotesi alternativa (</a:t>
            </a:r>
            <a:r>
              <a:rPr lang="it-IT" dirty="0" err="1">
                <a:solidFill>
                  <a:schemeClr val="bg1"/>
                </a:solidFill>
              </a:rPr>
              <a:t>Stupp+nuovo</a:t>
            </a:r>
            <a:r>
              <a:rPr lang="it-IT" dirty="0">
                <a:solidFill>
                  <a:schemeClr val="bg1"/>
                </a:solidFill>
              </a:rPr>
              <a:t> farmaco):</a:t>
            </a:r>
          </a:p>
          <a:p>
            <a:r>
              <a:rPr lang="it-IT" dirty="0">
                <a:solidFill>
                  <a:schemeClr val="bg1"/>
                </a:solidFill>
              </a:rPr>
              <a:t>ipotizziamo 3 scenari: </a:t>
            </a:r>
          </a:p>
          <a:p>
            <a:r>
              <a:rPr lang="it-IT" dirty="0">
                <a:solidFill>
                  <a:schemeClr val="bg1"/>
                </a:solidFill>
              </a:rPr>
              <a:t>75%</a:t>
            </a:r>
          </a:p>
          <a:p>
            <a:r>
              <a:rPr lang="it-IT" dirty="0">
                <a:solidFill>
                  <a:schemeClr val="bg1"/>
                </a:solidFill>
              </a:rPr>
              <a:t>70%</a:t>
            </a:r>
          </a:p>
          <a:p>
            <a:r>
              <a:rPr lang="it-IT" dirty="0">
                <a:solidFill>
                  <a:schemeClr val="bg1"/>
                </a:solidFill>
              </a:rPr>
              <a:t>65%	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sz="2400" b="1" dirty="0">
                <a:solidFill>
                  <a:schemeClr val="bg1"/>
                </a:solidFill>
              </a:rPr>
              <a:t>Calcolo numerosità campionaria:</a:t>
            </a:r>
          </a:p>
          <a:p>
            <a:r>
              <a:rPr lang="it-IT" dirty="0">
                <a:solidFill>
                  <a:schemeClr val="bg1"/>
                </a:solidFill>
              </a:rPr>
              <a:t>54% vs 75% 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chemeClr val="bg1"/>
                </a:solidFill>
              </a:rPr>
              <a:t>33 pazienti</a:t>
            </a:r>
          </a:p>
          <a:p>
            <a:r>
              <a:rPr lang="it-IT" dirty="0">
                <a:solidFill>
                  <a:schemeClr val="bg1"/>
                </a:solidFill>
              </a:rPr>
              <a:t>54% vs 70%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 61 pazienti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54% vs 65% 123 pazienti</a:t>
            </a:r>
            <a:r>
              <a:rPr lang="it-IT" dirty="0">
                <a:solidFill>
                  <a:schemeClr val="bg1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24527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862" y="705033"/>
            <a:ext cx="6689926" cy="201893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39" y="3619500"/>
            <a:ext cx="4575779" cy="27257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9343" y="3619499"/>
            <a:ext cx="3888431" cy="272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2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0723" y="417198"/>
            <a:ext cx="8817077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Pazienti GBM di nuova diagnosi con conferma istologica dopo asportazione chirurgica o biopsia cerebrale. Il trattamento sperimentale prevede l’associazione di CPZ al trattamento standard con TMZ nella sola fase adiuvante (dopo radio-chemioterapia, del protocollo </a:t>
            </a:r>
            <a:r>
              <a:rPr kumimoji="0" lang="it-IT" altLang="it-IT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Stupp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CPZ sarà somministrata alla dose iniziale di 25 mg/die in concomitanza col trattamento adiuvante con TMZ</a:t>
            </a:r>
            <a:r>
              <a:rPr kumimoji="0" lang="it-IT" altLang="it-IT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nei primi 3 pazienti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n-US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 POINT </a:t>
            </a:r>
            <a:r>
              <a:rPr kumimoji="0" lang="en-US" altLang="it-IT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primario</a:t>
            </a:r>
            <a:r>
              <a:rPr kumimoji="0" lang="en-US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80975" algn="l"/>
              </a:tabLst>
            </a:pPr>
            <a:r>
              <a:rPr kumimoji="0" lang="en-US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Progression-Free Survival </a:t>
            </a:r>
            <a:r>
              <a:rPr kumimoji="0" lang="en-US" altLang="it-IT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dopo</a:t>
            </a:r>
            <a:r>
              <a:rPr kumimoji="0" lang="en-US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</a:t>
            </a:r>
            <a:r>
              <a:rPr kumimoji="0" lang="en-US" altLang="it-IT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mesi</a:t>
            </a:r>
            <a:r>
              <a:rPr kumimoji="0" lang="en-US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(PFS-6)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 POINT secondari: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it-IT" altLang="it-IT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OverallSurvival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(OS),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tossicità del trattamento combinato,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it-IT" altLang="it-IT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QoL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9630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19774</TotalTime>
  <Words>785</Words>
  <Application>Microsoft Macintosh PowerPoint</Application>
  <PresentationFormat>Presentazione su schermo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di Office</vt:lpstr>
      <vt:lpstr>Riposizionamento di farmaci nella terapia del Glioblastoma Multiforme</vt:lpstr>
      <vt:lpstr>Clorpromazina e GBM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Clorpromazina in GBM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andrea pace</dc:creator>
  <cp:lastModifiedBy>PACE ANDREA</cp:lastModifiedBy>
  <cp:revision>151</cp:revision>
  <dcterms:created xsi:type="dcterms:W3CDTF">2017-04-17T12:35:08Z</dcterms:created>
  <dcterms:modified xsi:type="dcterms:W3CDTF">2022-05-27T06:53:48Z</dcterms:modified>
</cp:coreProperties>
</file>