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96" r:id="rId3"/>
    <p:sldId id="262" r:id="rId4"/>
    <p:sldId id="256" r:id="rId5"/>
    <p:sldId id="261" r:id="rId6"/>
    <p:sldId id="406" r:id="rId7"/>
    <p:sldId id="408" r:id="rId8"/>
    <p:sldId id="409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C95F-B22A-9416-2CEA-7A50D5935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ED81F-B9DC-937D-69FE-7AAE92FDC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79ED-9CFF-40D8-E983-FFBBD4CE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27D0-BBB1-C2F0-5DD1-901BB632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23C3-485B-58A0-6E8A-253DDE2A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6053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5BF1-71F9-BF0C-4FBF-2B6EA350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ECFE1-703F-235F-4E02-627BE6D1B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02F6-8807-DE7B-3949-5B83E640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C2C69-57AE-416F-77B0-606B773E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F76D5-4A35-9B2D-AEEE-005CB04F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5190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44B21-AC6A-F102-F27C-11C1BC778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9C26E-0AC5-867E-20F4-208680A07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65232-6EB0-8D3A-A988-19638655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F8DD-7582-98C4-BCB8-6EB768D4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67368-5CE7-81FA-69D8-A7EFDDAA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961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4476-9CC1-4673-CF0F-DE105A2A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2C4EE-C047-96B0-3717-E822A829F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FADDD-4EF7-59D6-F7EF-4B4CFD1E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2A27-23AC-6808-CCAA-2B4D7E0A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CCF78-D71B-1249-06CE-3C3C1276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8910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CCA0-9ACD-441C-5351-9C868065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0538F-16E2-5DDC-2A86-A63B243B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D658-90C4-E953-5EC6-FBBF0EE6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A0C91-5E10-A485-CD68-107F6DF5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3813B-5381-E77B-00F2-D83F3058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2350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7F16-E885-3F4E-E29D-FA3C345D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69CB2-AC23-BFAE-0763-4BD5D42F8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4A537-FD8E-9CA9-5621-4C3A6F0C2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94E9C-CFF0-2D19-A046-71E1D768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A97B3-8617-8078-2E52-19A630D8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E2597-59EA-DA95-1797-84275AF4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2968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B945-D05E-5930-D212-12A81530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ABDA3-0404-7B88-CB2F-9960D5B1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2716E-02D3-834F-19A8-36B881386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AEE0C-8FBE-35B9-98AB-7A28EE751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2C096-F951-8A35-B180-FA731D2AE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5B924-3CCE-1079-C4CF-3035CAC7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3B444-A0FA-4B92-753C-B55D5526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5133-ABCC-9583-6202-150C69BC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50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77D7-BA62-926D-8EB9-1A76C1AA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006D4-2446-D9FD-24BD-29A7A3D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8B198-F034-EF4E-BC38-ED95D769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0C820-4871-7956-2BDD-48F6EED1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1541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48984-0ED1-199A-AAB6-C9D9FA27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C5E67-EC25-C4FE-BB77-018BABB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FBD5E-07CA-C45A-7C61-345D3CBF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1102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DBCF-10C8-A489-FBE2-635A70B1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4841-9585-238F-A859-A48D300C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19C6D-1C1E-ED6E-E872-5B6B9840A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58E61-76F2-8D96-1291-E21CF20E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6F825-36D1-7F1E-7DB7-808901BB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CCB47-7922-E193-0582-8AD7416A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7031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7B6E-195F-1ED5-5BF3-4738925C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7CEE9-8639-4E00-369D-D2709760B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7A53F-E145-B6BE-C492-D13375F7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D9BDC-AA85-1E5F-DE8D-83DECC0B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BFEB8-8CAD-A17A-AD5D-C8541611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04432-4D89-1C31-B83F-DC66B8B7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2664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2AD6F-18E3-7CFD-BD70-767EE150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60A55-88EA-5976-9D7C-501FDBD3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7713C-078C-B78C-09F7-80830E25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778F-BA16-164A-86C2-9A6C29949569}" type="datetimeFigureOut">
              <a:rPr lang="en-IT" smtClean="0"/>
              <a:t>06/12/2022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1AF93-041A-13EC-C863-574A60687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3097A-643D-3C3F-E685-704E8C906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CED0-9FC3-1D46-900C-4CBE2450F4F0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5655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.bruno@unito.it" TargetMode="External"/><Relationship Id="rId2" Type="http://schemas.openxmlformats.org/officeDocument/2006/relationships/hyperlink" Target="mailto:rudarob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uro.oncologia.pgraziani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08" y="121503"/>
            <a:ext cx="2124447" cy="153508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1503"/>
            <a:ext cx="1513581" cy="13855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 hidden="1"/>
          <p:cNvSpPr txBox="1"/>
          <p:nvPr/>
        </p:nvSpPr>
        <p:spPr>
          <a:xfrm>
            <a:off x="2184288" y="1809655"/>
            <a:ext cx="77402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STUDIO RETROSPETTICO AINO</a:t>
            </a:r>
          </a:p>
          <a:p>
            <a:pPr algn="ctr"/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sui gliomi di grado II IDH1/2 wild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Analisi preliminare della casistica</a:t>
            </a: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Roberta Rudà</a:t>
            </a:r>
          </a:p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behalf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of AINO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11" y="2496593"/>
            <a:ext cx="5325218" cy="440116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73426" y="1360670"/>
            <a:ext cx="1041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Ependimomi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intracranici dell’adulto: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retrospettica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clinico-traslazionale e raccolta prospettica AINO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Roberta Rudà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913516" y="6080229"/>
            <a:ext cx="535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Meeting </a:t>
            </a:r>
          </a:p>
          <a:p>
            <a:pPr algn="ctr"/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Milano, 27 Maggio 2022</a:t>
            </a:r>
          </a:p>
        </p:txBody>
      </p:sp>
    </p:spTree>
    <p:extLst>
      <p:ext uri="{BB962C8B-B14F-4D97-AF65-F5344CB8AC3E}">
        <p14:creationId xmlns:p14="http://schemas.microsoft.com/office/powerpoint/2010/main" val="168051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4761" y="262247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harter Roman" panose="02040503050506020203" pitchFamily="18" charset="0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97159" y="1618456"/>
            <a:ext cx="10879494" cy="411480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dirty="0">
                <a:latin typeface="Charter Roman" panose="02040503050506020203" pitchFamily="18" charset="0"/>
              </a:rPr>
              <a:t>Ependymomas are rare tumours, constituting 8% to 10% of brain tumours in children and </a:t>
            </a:r>
            <a:r>
              <a:rPr lang="en-US" b="1" dirty="0">
                <a:latin typeface="CHARTER ROMAN" panose="02040503050506020203" pitchFamily="18" charset="0"/>
              </a:rPr>
              <a:t>1% to 3% of brain tumours in adults</a:t>
            </a:r>
            <a:r>
              <a:rPr lang="en-US" dirty="0">
                <a:latin typeface="Charter Roman" panose="02040503050506020203" pitchFamily="18" charset="0"/>
              </a:rPr>
              <a:t>.</a:t>
            </a:r>
          </a:p>
          <a:p>
            <a:pPr algn="just" eaLnBrk="1" hangingPunct="1"/>
            <a:endParaRPr lang="en-US" dirty="0">
              <a:latin typeface="Charter Roman" panose="02040503050506020203" pitchFamily="18" charset="0"/>
            </a:endParaRPr>
          </a:p>
          <a:p>
            <a:pPr algn="just" eaLnBrk="1" hangingPunct="1"/>
            <a:r>
              <a:rPr lang="en-US" dirty="0">
                <a:latin typeface="Charter Roman" panose="02040503050506020203" pitchFamily="18" charset="0"/>
              </a:rPr>
              <a:t>Tumour location is largely dependent on age, with approximately 90% of pediatric ependymomas occurring intracranially, and </a:t>
            </a:r>
            <a:r>
              <a:rPr lang="en-US" b="1" dirty="0">
                <a:latin typeface="CHARTER ROMAN" panose="02040503050506020203" pitchFamily="18" charset="0"/>
              </a:rPr>
              <a:t>65% of adult tumours occurring in the spinal </a:t>
            </a:r>
            <a:r>
              <a:rPr lang="en-US" b="1" dirty="0">
                <a:latin typeface="Charter Roman" panose="02040503050506020203" pitchFamily="18" charset="0"/>
              </a:rPr>
              <a:t>cord</a:t>
            </a:r>
            <a:r>
              <a:rPr lang="en-US" dirty="0">
                <a:latin typeface="Charter Roman" panose="02040503050506020203" pitchFamily="18" charset="0"/>
              </a:rPr>
              <a:t>. </a:t>
            </a:r>
          </a:p>
          <a:p>
            <a:pPr marL="0" indent="0" algn="just" eaLnBrk="1" hangingPunct="1">
              <a:buNone/>
            </a:pPr>
            <a:endParaRPr lang="en-US" dirty="0">
              <a:latin typeface="Charter Roman" panose="02040503050506020203" pitchFamily="18" charset="0"/>
            </a:endParaRPr>
          </a:p>
          <a:p>
            <a:pPr algn="just"/>
            <a:r>
              <a:rPr lang="en-US" dirty="0">
                <a:latin typeface="Charter Roman" panose="02040503050506020203" pitchFamily="18" charset="0"/>
              </a:rPr>
              <a:t>The small number of patients included in the studies, the heterogeneity in terms of age and location, as well as the long time period analyzed, explain the </a:t>
            </a:r>
            <a:r>
              <a:rPr lang="en-US" b="1" dirty="0">
                <a:latin typeface="CHARTER ROMAN" panose="02040503050506020203" pitchFamily="18" charset="0"/>
              </a:rPr>
              <a:t>lack of evidence-based treatment strategies</a:t>
            </a:r>
            <a:r>
              <a:rPr lang="en-US" dirty="0">
                <a:latin typeface="Charter Roman" panose="020405030505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81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8602247-A806-3BAF-4AD2-5E5D569F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0" y="1128570"/>
            <a:ext cx="6141934" cy="46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17384-C984-38AC-3DBB-2CC926861CCC}"/>
              </a:ext>
            </a:extLst>
          </p:cNvPr>
          <p:cNvSpPr txBox="1"/>
          <p:nvPr/>
        </p:nvSpPr>
        <p:spPr>
          <a:xfrm>
            <a:off x="6672366" y="1205114"/>
            <a:ext cx="529639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dirty="0">
                <a:latin typeface="Charter Roman" panose="02040503050506020203" pitchFamily="18" charset="0"/>
              </a:rPr>
              <a:t>The 2021 WHO Classification identifies different </a:t>
            </a:r>
            <a:r>
              <a:rPr lang="en-US" b="1" dirty="0">
                <a:latin typeface="CHARTER ROMAN" panose="02040503050506020203" pitchFamily="18" charset="0"/>
              </a:rPr>
              <a:t>molecular subgroups</a:t>
            </a:r>
            <a:r>
              <a:rPr lang="en-US" dirty="0">
                <a:latin typeface="Charter Roman" panose="02040503050506020203" pitchFamily="18" charset="0"/>
              </a:rPr>
              <a:t> of intracranial supratentorial (</a:t>
            </a:r>
            <a:r>
              <a:rPr lang="en-US" i="1" dirty="0">
                <a:latin typeface="Charter Roman" panose="02040503050506020203" pitchFamily="18" charset="0"/>
              </a:rPr>
              <a:t>ZFTA</a:t>
            </a:r>
            <a:r>
              <a:rPr lang="en-US" dirty="0">
                <a:latin typeface="Charter Roman" panose="02040503050506020203" pitchFamily="18" charset="0"/>
              </a:rPr>
              <a:t> fusion; </a:t>
            </a:r>
            <a:r>
              <a:rPr lang="en-US" i="1" dirty="0">
                <a:latin typeface="Charter Roman" panose="02040503050506020203" pitchFamily="18" charset="0"/>
              </a:rPr>
              <a:t>YAP1</a:t>
            </a:r>
            <a:r>
              <a:rPr lang="en-US" dirty="0">
                <a:latin typeface="Charter Roman" panose="02040503050506020203" pitchFamily="18" charset="0"/>
              </a:rPr>
              <a:t> fusion) and posterior fossa (PFA / PFB) ependymomas, which may show with different clinical features and outcome.</a:t>
            </a:r>
          </a:p>
          <a:p>
            <a:pPr algn="just" eaLnBrk="1" hangingPunct="1"/>
            <a:endParaRPr lang="en-US" dirty="0">
              <a:latin typeface="Charter Roman" panose="02040503050506020203" pitchFamily="18" charset="0"/>
            </a:endParaRPr>
          </a:p>
          <a:p>
            <a:pPr algn="just" eaLnBrk="1" hangingPunct="1"/>
            <a:endParaRPr lang="en-US" dirty="0">
              <a:latin typeface="Charter Roman" panose="02040503050506020203" pitchFamily="18" charset="0"/>
            </a:endParaRPr>
          </a:p>
          <a:p>
            <a:pPr algn="just" eaLnBrk="1" hangingPunct="1"/>
            <a:r>
              <a:rPr lang="en-US" dirty="0">
                <a:latin typeface="Charter Roman" panose="02040503050506020203" pitchFamily="18" charset="0"/>
              </a:rPr>
              <a:t>Supratentorial ependymomas </a:t>
            </a:r>
            <a:r>
              <a:rPr lang="en-US" b="1" dirty="0">
                <a:latin typeface="Charter Roman" panose="02040503050506020203" pitchFamily="18" charset="0"/>
              </a:rPr>
              <a:t>ZFTA-fused</a:t>
            </a:r>
            <a:r>
              <a:rPr lang="en-US" dirty="0">
                <a:latin typeface="Charter Roman" panose="02040503050506020203" pitchFamily="18" charset="0"/>
              </a:rPr>
              <a:t> and posterior fossa ependymomas </a:t>
            </a:r>
            <a:r>
              <a:rPr lang="en-US" b="1" dirty="0">
                <a:latin typeface="Charter Roman" panose="02040503050506020203" pitchFamily="18" charset="0"/>
              </a:rPr>
              <a:t>PFA</a:t>
            </a:r>
            <a:r>
              <a:rPr lang="en-US" dirty="0">
                <a:latin typeface="Charter Roman" panose="02040503050506020203" pitchFamily="18" charset="0"/>
              </a:rPr>
              <a:t> have been suggested to have a </a:t>
            </a:r>
            <a:r>
              <a:rPr lang="en-US" b="1" dirty="0">
                <a:latin typeface="Charter Roman" panose="02040503050506020203" pitchFamily="18" charset="0"/>
              </a:rPr>
              <a:t>poorer prognosis </a:t>
            </a:r>
            <a:r>
              <a:rPr lang="en-US" dirty="0">
                <a:latin typeface="Charter Roman" panose="02040503050506020203" pitchFamily="18" charset="0"/>
              </a:rPr>
              <a:t>as compared to </a:t>
            </a:r>
            <a:r>
              <a:rPr lang="en-US" i="1" dirty="0">
                <a:latin typeface="Charter Roman" panose="02040503050506020203" pitchFamily="18" charset="0"/>
              </a:rPr>
              <a:t>YAP1-</a:t>
            </a:r>
            <a:r>
              <a:rPr lang="en-US" dirty="0">
                <a:latin typeface="Charter Roman" panose="02040503050506020203" pitchFamily="18" charset="0"/>
              </a:rPr>
              <a:t>fused and PFB counterparts.</a:t>
            </a:r>
          </a:p>
          <a:p>
            <a:pPr algn="just" eaLnBrk="1" hangingPunct="1"/>
            <a:endParaRPr lang="en-US" dirty="0">
              <a:latin typeface="Charter Roman" panose="02040503050506020203" pitchFamily="18" charset="0"/>
            </a:endParaRPr>
          </a:p>
          <a:p>
            <a:pPr algn="just" eaLnBrk="1" hangingPunct="1"/>
            <a:endParaRPr lang="en-US" dirty="0">
              <a:latin typeface="Charter Roman" panose="02040503050506020203" pitchFamily="18" charset="0"/>
            </a:endParaRPr>
          </a:p>
          <a:p>
            <a:pPr algn="just" eaLnBrk="1" hangingPunct="1"/>
            <a:r>
              <a:rPr lang="en-US" dirty="0">
                <a:latin typeface="Charter Roman" panose="02040503050506020203" pitchFamily="18" charset="0"/>
              </a:rPr>
              <a:t>However, which is </a:t>
            </a:r>
            <a:r>
              <a:rPr lang="en-US" b="1" dirty="0">
                <a:latin typeface="Charter Roman" panose="02040503050506020203" pitchFamily="18" charset="0"/>
              </a:rPr>
              <a:t>the best treatment strategy within different molecular subgroups</a:t>
            </a:r>
            <a:r>
              <a:rPr lang="en-US" dirty="0">
                <a:latin typeface="Charter Roman" panose="02040503050506020203" pitchFamily="18" charset="0"/>
              </a:rPr>
              <a:t> </a:t>
            </a:r>
            <a:r>
              <a:rPr lang="en-US" b="1" dirty="0">
                <a:latin typeface="Charter Roman" panose="02040503050506020203" pitchFamily="18" charset="0"/>
              </a:rPr>
              <a:t>has not been clarified</a:t>
            </a:r>
            <a:r>
              <a:rPr lang="en-US" dirty="0">
                <a:latin typeface="Charter Roman" panose="02040503050506020203" pitchFamily="18" charset="0"/>
              </a:rPr>
              <a:t> so far.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22E03DA-6EC6-7C0E-48B4-B84574C71634}"/>
              </a:ext>
            </a:extLst>
          </p:cNvPr>
          <p:cNvSpPr txBox="1">
            <a:spLocks noChangeArrowheads="1"/>
          </p:cNvSpPr>
          <p:nvPr/>
        </p:nvSpPr>
        <p:spPr>
          <a:xfrm>
            <a:off x="784761" y="262247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harter Roman" panose="02040503050506020203" pitchFamily="18" charset="0"/>
              </a:rPr>
              <a:t>WHO 2021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14457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3DBCC2-64CA-4F60-D2A5-66D38464F610}"/>
              </a:ext>
            </a:extLst>
          </p:cNvPr>
          <p:cNvSpPr txBox="1"/>
          <p:nvPr/>
        </p:nvSpPr>
        <p:spPr>
          <a:xfrm>
            <a:off x="474253" y="191221"/>
            <a:ext cx="10949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HARTER ROMAN" panose="02040503050506020203" pitchFamily="18" charset="0"/>
              </a:rPr>
              <a:t>Intracranial ependymomas of the adult: outcome and response to treatments across molecular subtypes.  A pilot analysis on 42 patients.</a:t>
            </a:r>
            <a:endParaRPr lang="en-IT" sz="2800" dirty="0">
              <a:latin typeface="Charter Roman" panose="020405030505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C0639-A101-C556-F38C-7E0E8C315F67}"/>
              </a:ext>
            </a:extLst>
          </p:cNvPr>
          <p:cNvSpPr txBox="1"/>
          <p:nvPr/>
        </p:nvSpPr>
        <p:spPr>
          <a:xfrm>
            <a:off x="670232" y="1849232"/>
            <a:ext cx="1055716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Aims of the study</a:t>
            </a:r>
            <a:endParaRPr lang="en-US" sz="2400" dirty="0">
              <a:effectLst/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investigate the frequency of molecular alterations in a population of adult intracranial ependymomas.</a:t>
            </a:r>
          </a:p>
          <a:p>
            <a:pPr algn="just">
              <a:spcAft>
                <a:spcPts val="1000"/>
              </a:spcAft>
            </a:pPr>
            <a:r>
              <a:rPr lang="en-US" sz="24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investigate the clinical characteristics, response to treatment, and outcome across different molecular subtypes.</a:t>
            </a:r>
            <a:endParaRPr lang="en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 b="1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 and Methods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000"/>
              </a:spcAft>
            </a:pP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data of patients 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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years with STEs and PFEs were retrospectively collected from 2 Italian </a:t>
            </a:r>
            <a:r>
              <a:rPr lang="en-US" sz="2400" dirty="0" err="1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(Turin, Treviso). </a:t>
            </a:r>
          </a:p>
          <a:p>
            <a:pPr algn="just">
              <a:spcAft>
                <a:spcPts val="1000"/>
              </a:spcAft>
            </a:pPr>
            <a:r>
              <a:rPr lang="en-US" sz="2400" i="1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ZFTA 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YAP1 </a:t>
            </a:r>
            <a:r>
              <a:rPr lang="en-US" sz="2400" dirty="0">
                <a:effectLst/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fusions were detected by FISH, while PFA and PFB subtypes were defined by anti-H3K27me3 immunohistochemistry.</a:t>
            </a:r>
            <a:endParaRPr lang="en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5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4578BE58-1ED0-9EA8-DE22-9F8E7365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296"/>
            <a:ext cx="12192000" cy="5474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728EA-FE1B-2F84-4227-6F9B8D84B2D4}"/>
              </a:ext>
            </a:extLst>
          </p:cNvPr>
          <p:cNvSpPr txBox="1"/>
          <p:nvPr/>
        </p:nvSpPr>
        <p:spPr>
          <a:xfrm>
            <a:off x="621439" y="257609"/>
            <a:ext cx="1094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ARTER ROMAN" panose="02040503050506020203" pitchFamily="18" charset="0"/>
              </a:rPr>
              <a:t>Pilot analysis: data collection </a:t>
            </a:r>
            <a:r>
              <a:rPr lang="en-US" sz="2400" b="1" i="1" dirty="0">
                <a:latin typeface="CHARTER ROMAN" panose="02040503050506020203" pitchFamily="18" charset="0"/>
              </a:rPr>
              <a:t>(extract from the database sheet</a:t>
            </a:r>
            <a:r>
              <a:rPr lang="en-US" sz="2400" b="1" dirty="0">
                <a:latin typeface="CHARTER ROMAN" panose="02040503050506020203" pitchFamily="18" charset="0"/>
              </a:rPr>
              <a:t>)</a:t>
            </a:r>
            <a:r>
              <a:rPr lang="en-US" sz="2400" b="1" i="1" dirty="0">
                <a:latin typeface="CHARTER ROMAN" panose="020405030505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96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D831E89-0794-31F2-5FF5-8B258A12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Charter Roman" panose="02040503050506020203" pitchFamily="18" charset="0"/>
              </a:rPr>
              <a:t>Study proposal: a Prospective Registry by AINO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6AA0277-3F74-714F-59F4-AD22237A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5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err="1">
                <a:latin typeface="Charter Roman" panose="02040503050506020203" pitchFamily="18" charset="0"/>
              </a:rPr>
              <a:t>Rationale</a:t>
            </a:r>
            <a:r>
              <a:rPr lang="it-IT" sz="2400" dirty="0">
                <a:latin typeface="Charter Roman" panose="02040503050506020203" pitchFamily="18" charset="0"/>
              </a:rPr>
              <a:t>: to </a:t>
            </a:r>
            <a:r>
              <a:rPr lang="it-IT" sz="2400" dirty="0" err="1">
                <a:latin typeface="Charter Roman" panose="02040503050506020203" pitchFamily="18" charset="0"/>
              </a:rPr>
              <a:t>expand</a:t>
            </a:r>
            <a:r>
              <a:rPr lang="it-IT" sz="2400" dirty="0">
                <a:latin typeface="Charter Roman" panose="02040503050506020203" pitchFamily="18" charset="0"/>
              </a:rPr>
              <a:t> the </a:t>
            </a:r>
            <a:r>
              <a:rPr lang="it-IT" sz="2400" dirty="0" err="1">
                <a:latin typeface="Charter Roman" panose="02040503050506020203" pitchFamily="18" charset="0"/>
              </a:rPr>
              <a:t>retrospective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series</a:t>
            </a:r>
            <a:r>
              <a:rPr lang="it-IT" sz="2400" dirty="0">
                <a:latin typeface="Charter Roman" panose="02040503050506020203" pitchFamily="18" charset="0"/>
              </a:rPr>
              <a:t> of the pilot </a:t>
            </a:r>
            <a:r>
              <a:rPr lang="it-IT" sz="2400" dirty="0" err="1">
                <a:latin typeface="Charter Roman" panose="02040503050506020203" pitchFamily="18" charset="0"/>
              </a:rPr>
              <a:t>analysis</a:t>
            </a:r>
            <a:r>
              <a:rPr lang="it-IT" sz="2400" dirty="0">
                <a:latin typeface="Charter Roman" panose="02040503050506020203" pitchFamily="18" charset="0"/>
              </a:rPr>
              <a:t> by </a:t>
            </a:r>
            <a:r>
              <a:rPr lang="it-IT" sz="2400" dirty="0" err="1">
                <a:latin typeface="Charter Roman" panose="02040503050506020203" pitchFamily="18" charset="0"/>
              </a:rPr>
              <a:t>including</a:t>
            </a:r>
            <a:r>
              <a:rPr lang="it-IT" sz="2400" dirty="0">
                <a:latin typeface="Charter Roman" panose="02040503050506020203" pitchFamily="18" charset="0"/>
              </a:rPr>
              <a:t> data of </a:t>
            </a:r>
            <a:r>
              <a:rPr lang="it-IT" sz="2400" dirty="0" err="1">
                <a:latin typeface="Charter Roman" panose="02040503050506020203" pitchFamily="18" charset="0"/>
              </a:rPr>
              <a:t>adults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patients</a:t>
            </a:r>
            <a:r>
              <a:rPr lang="it-IT" sz="2400" dirty="0">
                <a:latin typeface="Charter Roman" panose="02040503050506020203" pitchFamily="18" charset="0"/>
              </a:rPr>
              <a:t> with </a:t>
            </a:r>
            <a:r>
              <a:rPr lang="it-IT" sz="2400" dirty="0" err="1">
                <a:latin typeface="Charter Roman" panose="02040503050506020203" pitchFamily="18" charset="0"/>
              </a:rPr>
              <a:t>intracranial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ependymoma</a:t>
            </a:r>
            <a:r>
              <a:rPr lang="it-IT" sz="2400" dirty="0">
                <a:latin typeface="Charter Roman" panose="02040503050506020203" pitchFamily="18" charset="0"/>
              </a:rPr>
              <a:t> from </a:t>
            </a:r>
            <a:r>
              <a:rPr lang="it-IT" sz="2400" dirty="0" err="1">
                <a:latin typeface="Charter Roman" panose="02040503050506020203" pitchFamily="18" charset="0"/>
              </a:rPr>
              <a:t>other</a:t>
            </a:r>
            <a:r>
              <a:rPr lang="it-IT" sz="2400" dirty="0">
                <a:latin typeface="Charter Roman" panose="02040503050506020203" pitchFamily="18" charset="0"/>
              </a:rPr>
              <a:t> Centres.</a:t>
            </a:r>
          </a:p>
          <a:p>
            <a:pPr marL="0" indent="0">
              <a:buNone/>
            </a:pPr>
            <a:endParaRPr lang="it-IT" sz="2400" dirty="0">
              <a:latin typeface="Charter Roman" panose="02040503050506020203" pitchFamily="18" charset="0"/>
            </a:endParaRPr>
          </a:p>
          <a:p>
            <a:pPr marL="0" indent="0">
              <a:buNone/>
            </a:pPr>
            <a:r>
              <a:rPr lang="it-IT" sz="2400" b="1" dirty="0" err="1">
                <a:latin typeface="Charter Roman" panose="02040503050506020203" pitchFamily="18" charset="0"/>
              </a:rPr>
              <a:t>Main</a:t>
            </a:r>
            <a:r>
              <a:rPr lang="it-IT" sz="2400" b="1" dirty="0">
                <a:latin typeface="Charter Roman" panose="02040503050506020203" pitchFamily="18" charset="0"/>
              </a:rPr>
              <a:t> </a:t>
            </a:r>
            <a:r>
              <a:rPr lang="it-IT" sz="2400" b="1" dirty="0" err="1">
                <a:latin typeface="Charter Roman" panose="02040503050506020203" pitchFamily="18" charset="0"/>
              </a:rPr>
              <a:t>aims</a:t>
            </a:r>
            <a:r>
              <a:rPr lang="it-IT" sz="2400" b="1" dirty="0">
                <a:latin typeface="Charter Roman" panose="02040503050506020203" pitchFamily="18" charset="0"/>
              </a:rPr>
              <a:t> of the study</a:t>
            </a:r>
          </a:p>
          <a:p>
            <a:r>
              <a:rPr lang="it-IT" sz="2400" dirty="0">
                <a:latin typeface="Charter Roman" panose="02040503050506020203" pitchFamily="18" charset="0"/>
              </a:rPr>
              <a:t>To </a:t>
            </a:r>
            <a:r>
              <a:rPr lang="it-IT" sz="2400" dirty="0" err="1">
                <a:latin typeface="Charter Roman" panose="02040503050506020203" pitchFamily="18" charset="0"/>
              </a:rPr>
              <a:t>collect</a:t>
            </a:r>
            <a:r>
              <a:rPr lang="it-IT" sz="2400" dirty="0">
                <a:latin typeface="Charter Roman" panose="02040503050506020203" pitchFamily="18" charset="0"/>
              </a:rPr>
              <a:t> information </a:t>
            </a:r>
            <a:r>
              <a:rPr lang="it-IT" sz="2400" dirty="0" err="1">
                <a:latin typeface="Charter Roman" panose="02040503050506020203" pitchFamily="18" charset="0"/>
              </a:rPr>
              <a:t>about</a:t>
            </a:r>
            <a:r>
              <a:rPr lang="it-IT" sz="2400" dirty="0">
                <a:latin typeface="Charter Roman" panose="02040503050506020203" pitchFamily="18" charset="0"/>
              </a:rPr>
              <a:t> clinical </a:t>
            </a:r>
            <a:r>
              <a:rPr lang="it-IT" sz="2400" dirty="0" err="1">
                <a:latin typeface="Charter Roman" panose="02040503050506020203" pitchFamily="18" charset="0"/>
              </a:rPr>
              <a:t>characteristics</a:t>
            </a:r>
            <a:r>
              <a:rPr lang="it-IT" sz="2400" dirty="0">
                <a:latin typeface="Charter Roman" panose="02040503050506020203" pitchFamily="18" charset="0"/>
              </a:rPr>
              <a:t> and treatment strategy of </a:t>
            </a:r>
            <a:r>
              <a:rPr lang="it-IT" sz="2400" dirty="0" err="1">
                <a:latin typeface="Charter Roman" panose="02040503050506020203" pitchFamily="18" charset="0"/>
              </a:rPr>
              <a:t>adult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patients</a:t>
            </a:r>
            <a:r>
              <a:rPr lang="it-IT" sz="2400" dirty="0">
                <a:latin typeface="Charter Roman" panose="02040503050506020203" pitchFamily="18" charset="0"/>
              </a:rPr>
              <a:t> with </a:t>
            </a:r>
            <a:r>
              <a:rPr lang="it-IT" sz="2400" dirty="0" err="1">
                <a:latin typeface="Charter Roman" panose="02040503050506020203" pitchFamily="18" charset="0"/>
              </a:rPr>
              <a:t>intracranial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ependymomas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across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different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molecular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subroups</a:t>
            </a:r>
            <a:endParaRPr lang="it-IT" sz="2400" dirty="0">
              <a:latin typeface="Charter Roman" panose="02040503050506020203" pitchFamily="18" charset="0"/>
            </a:endParaRPr>
          </a:p>
          <a:p>
            <a:r>
              <a:rPr lang="it-IT" sz="2400" dirty="0">
                <a:latin typeface="Charter Roman" panose="02040503050506020203" pitchFamily="18" charset="0"/>
              </a:rPr>
              <a:t>To </a:t>
            </a:r>
            <a:r>
              <a:rPr lang="it-IT" sz="2400" dirty="0" err="1">
                <a:latin typeface="Charter Roman" panose="02040503050506020203" pitchFamily="18" charset="0"/>
              </a:rPr>
              <a:t>identify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potential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correlation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between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molecular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subroups</a:t>
            </a:r>
            <a:r>
              <a:rPr lang="it-IT" sz="2400" dirty="0">
                <a:latin typeface="Charter Roman" panose="02040503050506020203" pitchFamily="18" charset="0"/>
              </a:rPr>
              <a:t>, </a:t>
            </a:r>
            <a:r>
              <a:rPr lang="it-IT" sz="2400" dirty="0" err="1">
                <a:latin typeface="Charter Roman" panose="02040503050506020203" pitchFamily="18" charset="0"/>
              </a:rPr>
              <a:t>response</a:t>
            </a:r>
            <a:r>
              <a:rPr lang="it-IT" sz="2400" dirty="0">
                <a:latin typeface="Charter Roman" panose="02040503050506020203" pitchFamily="18" charset="0"/>
              </a:rPr>
              <a:t> to treatment, and </a:t>
            </a:r>
            <a:r>
              <a:rPr lang="it-IT" sz="2400" dirty="0" err="1">
                <a:latin typeface="Charter Roman" panose="02040503050506020203" pitchFamily="18" charset="0"/>
              </a:rPr>
              <a:t>outcome</a:t>
            </a:r>
            <a:r>
              <a:rPr lang="it-IT" sz="2400" dirty="0">
                <a:latin typeface="Charter Roman" panose="02040503050506020203" pitchFamily="18" charset="0"/>
              </a:rPr>
              <a:t> (</a:t>
            </a:r>
            <a:r>
              <a:rPr lang="it-IT" sz="2400" dirty="0" err="1">
                <a:latin typeface="Charter Roman" panose="02040503050506020203" pitchFamily="18" charset="0"/>
              </a:rPr>
              <a:t>progression</a:t>
            </a:r>
            <a:r>
              <a:rPr lang="it-IT" sz="2400" dirty="0">
                <a:latin typeface="Charter Roman" panose="02040503050506020203" pitchFamily="18" charset="0"/>
              </a:rPr>
              <a:t>-free survival; overall survival)</a:t>
            </a:r>
          </a:p>
        </p:txBody>
      </p:sp>
    </p:spTree>
    <p:extLst>
      <p:ext uri="{BB962C8B-B14F-4D97-AF65-F5344CB8AC3E}">
        <p14:creationId xmlns:p14="http://schemas.microsoft.com/office/powerpoint/2010/main" val="176241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D831E89-0794-31F2-5FF5-8B258A12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Charter Roman" panose="02040503050506020203" pitchFamily="18" charset="0"/>
              </a:rPr>
              <a:t>Study proposal: a Prospective Registry by AINO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6AA0277-3F74-714F-59F4-AD22237A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Charter Roman" panose="02040503050506020203" pitchFamily="18" charset="0"/>
              </a:rPr>
              <a:t>Methods </a:t>
            </a:r>
          </a:p>
          <a:p>
            <a:r>
              <a:rPr lang="it-IT" sz="2400" b="1" dirty="0">
                <a:latin typeface="Charter Roman" panose="02040503050506020203" pitchFamily="18" charset="0"/>
              </a:rPr>
              <a:t>Data </a:t>
            </a:r>
            <a:r>
              <a:rPr lang="it-IT" sz="2400" b="1" dirty="0" err="1">
                <a:latin typeface="Charter Roman" panose="02040503050506020203" pitchFamily="18" charset="0"/>
              </a:rPr>
              <a:t>collection</a:t>
            </a:r>
            <a:r>
              <a:rPr lang="it-IT" sz="2400" dirty="0">
                <a:latin typeface="Charter Roman" panose="02040503050506020203" pitchFamily="18" charset="0"/>
              </a:rPr>
              <a:t>: to </a:t>
            </a:r>
            <a:r>
              <a:rPr lang="it-IT" sz="2400" dirty="0" err="1">
                <a:latin typeface="Charter Roman" panose="02040503050506020203" pitchFamily="18" charset="0"/>
              </a:rPr>
              <a:t>fill</a:t>
            </a:r>
            <a:r>
              <a:rPr lang="it-IT" sz="2400" dirty="0">
                <a:latin typeface="Charter Roman" panose="02040503050506020203" pitchFamily="18" charset="0"/>
              </a:rPr>
              <a:t> a </a:t>
            </a:r>
            <a:r>
              <a:rPr lang="it-IT" sz="2400" dirty="0" err="1">
                <a:latin typeface="Charter Roman" panose="02040503050506020203" pitchFamily="18" charset="0"/>
              </a:rPr>
              <a:t>dedicated</a:t>
            </a:r>
            <a:r>
              <a:rPr lang="it-IT" sz="2400" dirty="0">
                <a:latin typeface="Charter Roman" panose="02040503050506020203" pitchFamily="18" charset="0"/>
              </a:rPr>
              <a:t> database with clinical </a:t>
            </a:r>
            <a:r>
              <a:rPr lang="it-IT" sz="2400" dirty="0" err="1">
                <a:latin typeface="Charter Roman" panose="02040503050506020203" pitchFamily="18" charset="0"/>
              </a:rPr>
              <a:t>characteristics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at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presentation</a:t>
            </a:r>
            <a:r>
              <a:rPr lang="it-IT" sz="2400" dirty="0">
                <a:latin typeface="Charter Roman" panose="02040503050506020203" pitchFamily="18" charset="0"/>
              </a:rPr>
              <a:t>, </a:t>
            </a:r>
            <a:r>
              <a:rPr lang="it-IT" sz="2400" dirty="0" err="1">
                <a:latin typeface="Charter Roman" panose="02040503050506020203" pitchFamily="18" charset="0"/>
              </a:rPr>
              <a:t>molecular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diagnosis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according</a:t>
            </a:r>
            <a:r>
              <a:rPr lang="it-IT" sz="2400" dirty="0">
                <a:latin typeface="Charter Roman" panose="02040503050506020203" pitchFamily="18" charset="0"/>
              </a:rPr>
              <a:t> to 2021 WHO, treatment strategy information (</a:t>
            </a:r>
            <a:r>
              <a:rPr lang="it-IT" sz="2400" dirty="0" err="1">
                <a:latin typeface="Charter Roman" panose="02040503050506020203" pitchFamily="18" charset="0"/>
              </a:rPr>
              <a:t>extent</a:t>
            </a:r>
            <a:r>
              <a:rPr lang="it-IT" sz="2400" dirty="0">
                <a:latin typeface="Charter Roman" panose="02040503050506020203" pitchFamily="18" charset="0"/>
              </a:rPr>
              <a:t> of surgery; </a:t>
            </a:r>
            <a:r>
              <a:rPr lang="it-IT" sz="2400" dirty="0" err="1">
                <a:latin typeface="Charter Roman" panose="02040503050506020203" pitchFamily="18" charset="0"/>
              </a:rPr>
              <a:t>adjuvant</a:t>
            </a:r>
            <a:r>
              <a:rPr lang="it-IT" sz="2400" dirty="0">
                <a:latin typeface="Charter Roman" panose="02040503050506020203" pitchFamily="18" charset="0"/>
              </a:rPr>
              <a:t> RT and / or CT), MRI </a:t>
            </a:r>
            <a:r>
              <a:rPr lang="it-IT" sz="2400" dirty="0" err="1">
                <a:latin typeface="Charter Roman" panose="02040503050506020203" pitchFamily="18" charset="0"/>
              </a:rPr>
              <a:t>response</a:t>
            </a:r>
            <a:r>
              <a:rPr lang="it-IT" sz="2400" dirty="0">
                <a:latin typeface="Charter Roman" panose="02040503050506020203" pitchFamily="18" charset="0"/>
              </a:rPr>
              <a:t> to treatment, survival data.</a:t>
            </a:r>
          </a:p>
          <a:p>
            <a:pPr marL="0" indent="0">
              <a:buNone/>
            </a:pPr>
            <a:endParaRPr lang="it-IT" sz="2400" dirty="0">
              <a:latin typeface="Charter Roman" panose="02040503050506020203" pitchFamily="18" charset="0"/>
            </a:endParaRPr>
          </a:p>
          <a:p>
            <a:r>
              <a:rPr lang="it-IT" sz="2400" b="1" dirty="0" err="1">
                <a:latin typeface="Charter Roman" panose="02040503050506020203" pitchFamily="18" charset="0"/>
              </a:rPr>
              <a:t>Molecular</a:t>
            </a:r>
            <a:r>
              <a:rPr lang="it-IT" sz="2400" b="1" dirty="0">
                <a:latin typeface="Charter Roman" panose="02040503050506020203" pitchFamily="18" charset="0"/>
              </a:rPr>
              <a:t> </a:t>
            </a:r>
            <a:r>
              <a:rPr lang="it-IT" sz="2400" b="1" dirty="0" err="1">
                <a:latin typeface="Charter Roman" panose="02040503050506020203" pitchFamily="18" charset="0"/>
              </a:rPr>
              <a:t>analysis</a:t>
            </a:r>
            <a:r>
              <a:rPr lang="it-IT" sz="2400" dirty="0">
                <a:latin typeface="Charter Roman" panose="02040503050506020203" pitchFamily="18" charset="0"/>
              </a:rPr>
              <a:t>: </a:t>
            </a:r>
            <a:r>
              <a:rPr lang="it-IT" sz="2400" dirty="0" err="1">
                <a:latin typeface="Charter Roman" panose="02040503050506020203" pitchFamily="18" charset="0"/>
              </a:rPr>
              <a:t>central</a:t>
            </a:r>
            <a:r>
              <a:rPr lang="it-IT" sz="2400" dirty="0">
                <a:latin typeface="Charter Roman" panose="02040503050506020203" pitchFamily="18" charset="0"/>
              </a:rPr>
              <a:t> review of </a:t>
            </a:r>
            <a:r>
              <a:rPr lang="it-IT" sz="2400" dirty="0" err="1">
                <a:latin typeface="Charter Roman" panose="02040503050506020203" pitchFamily="18" charset="0"/>
              </a:rPr>
              <a:t>histological</a:t>
            </a:r>
            <a:r>
              <a:rPr lang="it-IT" sz="2400" dirty="0">
                <a:latin typeface="Charter Roman" panose="02040503050506020203" pitchFamily="18" charset="0"/>
              </a:rPr>
              <a:t> / </a:t>
            </a:r>
            <a:r>
              <a:rPr lang="it-IT" sz="2400" dirty="0" err="1">
                <a:latin typeface="Charter Roman" panose="02040503050506020203" pitchFamily="18" charset="0"/>
              </a:rPr>
              <a:t>molecular</a:t>
            </a:r>
            <a:r>
              <a:rPr lang="it-IT" sz="2400" dirty="0">
                <a:latin typeface="Charter Roman" panose="02040503050506020203" pitchFamily="18" charset="0"/>
              </a:rPr>
              <a:t> </a:t>
            </a:r>
            <a:r>
              <a:rPr lang="it-IT" sz="2400" dirty="0" err="1">
                <a:latin typeface="Charter Roman" panose="02040503050506020203" pitchFamily="18" charset="0"/>
              </a:rPr>
              <a:t>diagnosis</a:t>
            </a:r>
            <a:r>
              <a:rPr lang="it-IT" sz="2400" dirty="0">
                <a:latin typeface="Charter Roman" panose="02040503050506020203" pitchFamily="18" charset="0"/>
              </a:rPr>
              <a:t> for the </a:t>
            </a:r>
            <a:r>
              <a:rPr lang="it-IT" sz="2400" dirty="0" err="1">
                <a:latin typeface="Charter Roman" panose="02040503050506020203" pitchFamily="18" charset="0"/>
              </a:rPr>
              <a:t>determination</a:t>
            </a:r>
            <a:r>
              <a:rPr lang="it-IT" sz="2400" dirty="0">
                <a:latin typeface="Charter Roman" panose="02040503050506020203" pitchFamily="18" charset="0"/>
              </a:rPr>
              <a:t> of </a:t>
            </a:r>
            <a:r>
              <a:rPr lang="it-IT" sz="2400" i="1" dirty="0">
                <a:latin typeface="Charter Roman" panose="02040503050506020203" pitchFamily="18" charset="0"/>
              </a:rPr>
              <a:t>ZFTA</a:t>
            </a:r>
            <a:r>
              <a:rPr lang="it-IT" sz="2400" dirty="0">
                <a:latin typeface="Charter Roman" panose="02040503050506020203" pitchFamily="18" charset="0"/>
              </a:rPr>
              <a:t>, </a:t>
            </a:r>
            <a:r>
              <a:rPr lang="it-IT" sz="2400" i="1" dirty="0">
                <a:latin typeface="Charter Roman" panose="02040503050506020203" pitchFamily="18" charset="0"/>
              </a:rPr>
              <a:t>YAP1</a:t>
            </a:r>
            <a:r>
              <a:rPr lang="it-IT" sz="2400" dirty="0">
                <a:latin typeface="Charter Roman" panose="02040503050506020203" pitchFamily="18" charset="0"/>
              </a:rPr>
              <a:t>, and PFA/B </a:t>
            </a:r>
            <a:r>
              <a:rPr lang="it-IT" sz="2400" dirty="0" err="1">
                <a:latin typeface="Charter Roman" panose="02040503050506020203" pitchFamily="18" charset="0"/>
              </a:rPr>
              <a:t>subgroups</a:t>
            </a:r>
            <a:r>
              <a:rPr lang="it-IT" sz="2400" dirty="0">
                <a:latin typeface="Charter Roman" panose="02040503050506020203" pitchFamily="18" charset="0"/>
              </a:rPr>
              <a:t>.</a:t>
            </a:r>
          </a:p>
          <a:p>
            <a:endParaRPr lang="it-IT" sz="2400" dirty="0">
              <a:latin typeface="Charter Roman" panose="020405030505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0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D831E89-0794-31F2-5FF5-8B258A12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harter Roman" panose="02040503050506020203" pitchFamily="18" charset="0"/>
              </a:rPr>
              <a:t>Contacts</a:t>
            </a:r>
            <a:br>
              <a:rPr lang="en-GB" dirty="0">
                <a:latin typeface="Charter Roman" panose="02040503050506020203" pitchFamily="18" charset="0"/>
              </a:rPr>
            </a:br>
            <a:r>
              <a:rPr lang="en-GB" sz="3100" dirty="0">
                <a:latin typeface="Charter Roman" panose="02040503050506020203" pitchFamily="18" charset="0"/>
              </a:rPr>
              <a:t>if you are interested and/or you need more </a:t>
            </a:r>
            <a:r>
              <a:rPr lang="en-GB" sz="3100" dirty="0" err="1">
                <a:latin typeface="Charter Roman" panose="02040503050506020203" pitchFamily="18" charset="0"/>
              </a:rPr>
              <a:t>informations</a:t>
            </a:r>
            <a:r>
              <a:rPr lang="en-GB" sz="3100" dirty="0">
                <a:latin typeface="Charter Roman" panose="02040503050506020203" pitchFamily="18" charset="0"/>
              </a:rPr>
              <a:t> please contact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B54F5B-E4CF-EEFB-184F-9D1A883D5361}"/>
              </a:ext>
            </a:extLst>
          </p:cNvPr>
          <p:cNvSpPr txBox="1"/>
          <p:nvPr/>
        </p:nvSpPr>
        <p:spPr>
          <a:xfrm>
            <a:off x="546265" y="2034791"/>
            <a:ext cx="105262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IT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Dott.ssa Roberta Rudà</a:t>
            </a:r>
          </a:p>
          <a:p>
            <a:pPr lvl="1"/>
            <a:r>
              <a:rPr lang="en-IT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IT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rudarob@hotmail.com</a:t>
            </a:r>
            <a:endParaRPr lang="en-IT" sz="2000" dirty="0"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it-IT" sz="2000" dirty="0"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it-IT" sz="2000" dirty="0"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IT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Dott. Francesco Bruno</a:t>
            </a:r>
          </a:p>
          <a:p>
            <a:pPr lvl="1"/>
            <a:r>
              <a:rPr lang="en-IT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IT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f.bruno@unito.it</a:t>
            </a:r>
            <a:endParaRPr lang="en-IT" sz="2000" dirty="0"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IT" sz="2000" dirty="0"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IT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Polly Graziani</a:t>
            </a:r>
          </a:p>
          <a:p>
            <a:pPr lvl="1"/>
            <a:r>
              <a:rPr lang="en-GB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en-GB" sz="2000" dirty="0">
                <a:latin typeface="Charter Roman" panose="020405030505060202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neuro.oncologia.pgraziani@gmail.com</a:t>
            </a:r>
            <a:endParaRPr lang="en-GB" sz="2000" dirty="0"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sz="2000" dirty="0">
              <a:latin typeface="Charter Roman" panose="020405030505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8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545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Charter Roman</vt:lpstr>
      <vt:lpstr>Charter Roman</vt:lpstr>
      <vt:lpstr>Times New Roman</vt:lpstr>
      <vt:lpstr>Office Theme</vt:lpstr>
      <vt:lpstr>Presentazione standard di PowerPoint</vt:lpstr>
      <vt:lpstr>Introduction</vt:lpstr>
      <vt:lpstr>Presentazione standard di PowerPoint</vt:lpstr>
      <vt:lpstr>Presentazione standard di PowerPoint</vt:lpstr>
      <vt:lpstr>Presentazione standard di PowerPoint</vt:lpstr>
      <vt:lpstr>Study proposal: a Prospective Registry by AINO</vt:lpstr>
      <vt:lpstr>Study proposal: a Prospective Registry by AINO</vt:lpstr>
      <vt:lpstr>Contacts if you are interested and/or you need more informations please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Bruno</dc:creator>
  <cp:lastModifiedBy>Roberta Rudà</cp:lastModifiedBy>
  <cp:revision>33</cp:revision>
  <dcterms:created xsi:type="dcterms:W3CDTF">2022-05-25T13:05:52Z</dcterms:created>
  <dcterms:modified xsi:type="dcterms:W3CDTF">2022-06-12T14:20:41Z</dcterms:modified>
</cp:coreProperties>
</file>