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583" r:id="rId4"/>
    <p:sldId id="282" r:id="rId5"/>
    <p:sldId id="584" r:id="rId6"/>
    <p:sldId id="28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1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/>
              <a:t>Studio prospettico osservazionale in pazienti con radionecrosi in metastasi cerebrali </a:t>
            </a:r>
            <a:r>
              <a:rPr lang="it-IT" sz="4800" dirty="0" err="1"/>
              <a:t>radiotrattate</a:t>
            </a:r>
            <a:endParaRPr lang="it-IT" sz="4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Andrea Pace - UOSD </a:t>
            </a:r>
            <a:r>
              <a:rPr lang="it-IT" dirty="0" err="1"/>
              <a:t>Neuroncologia</a:t>
            </a:r>
            <a:r>
              <a:rPr lang="it-IT" dirty="0"/>
              <a:t> IRE</a:t>
            </a:r>
          </a:p>
          <a:p>
            <a:r>
              <a:rPr lang="it-IT" dirty="0"/>
              <a:t>Veronica Villani - UOSD </a:t>
            </a:r>
            <a:r>
              <a:rPr lang="it-IT" dirty="0" err="1"/>
              <a:t>Neuroncologia</a:t>
            </a:r>
            <a:r>
              <a:rPr lang="it-IT" dirty="0"/>
              <a:t> IRE</a:t>
            </a:r>
          </a:p>
          <a:p>
            <a:r>
              <a:rPr lang="it-IT" dirty="0"/>
              <a:t>Dario </a:t>
            </a:r>
            <a:r>
              <a:rPr lang="it-IT" dirty="0" err="1"/>
              <a:t>Benincasa</a:t>
            </a:r>
            <a:r>
              <a:rPr lang="it-IT" dirty="0"/>
              <a:t> - UOSD </a:t>
            </a:r>
            <a:r>
              <a:rPr lang="it-IT" dirty="0" err="1"/>
              <a:t>Neuroncologia</a:t>
            </a:r>
            <a:r>
              <a:rPr lang="it-IT" dirty="0"/>
              <a:t> IRE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09DBE7-B521-664E-995B-76678112BA3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 r="56271" b="11122"/>
          <a:stretch>
            <a:fillRect/>
          </a:stretch>
        </p:blipFill>
        <p:spPr bwMode="auto">
          <a:xfrm>
            <a:off x="5937" y="8856"/>
            <a:ext cx="3335207" cy="13644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EF345A1-5991-3FB2-058A-8C9E426B4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38" y="4851891"/>
            <a:ext cx="4762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4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0"/>
            <a:ext cx="8735959" cy="390401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025" y="4197932"/>
            <a:ext cx="8332413" cy="265086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81" y="4978430"/>
            <a:ext cx="1466775" cy="54493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761" y="5174963"/>
            <a:ext cx="1466775" cy="3484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150" y="1552976"/>
            <a:ext cx="3362850" cy="4020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603812" y="645459"/>
            <a:ext cx="618564" cy="31735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427694" y="4733365"/>
            <a:ext cx="636494" cy="204395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8" y="2886538"/>
            <a:ext cx="7519010" cy="33498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88" y="324515"/>
            <a:ext cx="7262326" cy="221546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88" y="2886538"/>
            <a:ext cx="8974808" cy="33498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88" y="2837022"/>
            <a:ext cx="8958852" cy="344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2354" y="286407"/>
            <a:ext cx="9404723" cy="1165320"/>
          </a:xfrm>
        </p:spPr>
        <p:txBody>
          <a:bodyPr/>
          <a:lstStyle/>
          <a:p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Studio randomizzato utilizzo Bevacizumab nella radionecrosi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2354" y="1451727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Temi controversi: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Dosaggio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Durata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Tasso di recidive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Fattori di rischio di recidiva</a:t>
            </a:r>
          </a:p>
          <a:p>
            <a:pPr>
              <a:lnSpc>
                <a:spcPct val="150000"/>
              </a:lnSpc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Influenza di trattamenti concomitanti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7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0952" y="311316"/>
            <a:ext cx="9911910" cy="1400530"/>
          </a:xfrm>
        </p:spPr>
        <p:txBody>
          <a:bodyPr/>
          <a:lstStyle/>
          <a:p>
            <a:r>
              <a:rPr lang="it-IT" sz="2800" dirty="0"/>
              <a:t>Studio prospettico osservazionale </a:t>
            </a:r>
            <a:br>
              <a:rPr lang="it-IT" sz="2800" dirty="0"/>
            </a:br>
            <a:r>
              <a:rPr lang="it-IT" sz="2800" dirty="0"/>
              <a:t>Bevacizumab nella radionecrosi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9617" y="1711846"/>
            <a:ext cx="9643245" cy="4679527"/>
          </a:xfrm>
        </p:spPr>
        <p:txBody>
          <a:bodyPr>
            <a:noAutofit/>
          </a:bodyPr>
          <a:lstStyle/>
          <a:p>
            <a:r>
              <a:rPr lang="it-IT" sz="1800" dirty="0"/>
              <a:t>Dosaggio ?? 5mg/kg ogni 2 settimane x 6 cicli o 7.5 mg/kg ogni 3 settimane x 4 cicli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End point primario: risposta radiologica</a:t>
            </a:r>
          </a:p>
          <a:p>
            <a:pPr marL="0" indent="0">
              <a:buNone/>
            </a:pPr>
            <a:r>
              <a:rPr lang="it-IT" sz="1800" dirty="0"/>
              <a:t>	Valutazione radiologica: a 2 mesi e successivamente ogni 3 mesi </a:t>
            </a:r>
          </a:p>
          <a:p>
            <a:pPr lvl="1"/>
            <a:r>
              <a:rPr lang="it-IT" sz="1600" dirty="0"/>
              <a:t>T1-contrast-enhancing and </a:t>
            </a:r>
            <a:r>
              <a:rPr lang="it-IT" sz="1600" dirty="0" err="1"/>
              <a:t>Flair</a:t>
            </a:r>
            <a:r>
              <a:rPr lang="it-IT" sz="1600" dirty="0"/>
              <a:t>  </a:t>
            </a:r>
            <a:r>
              <a:rPr lang="it-IT" sz="1600" dirty="0" err="1"/>
              <a:t>pre</a:t>
            </a:r>
            <a:r>
              <a:rPr lang="it-IT" sz="1600" dirty="0"/>
              <a:t>-treatment </a:t>
            </a:r>
            <a:r>
              <a:rPr lang="it-IT" sz="1600" dirty="0" err="1"/>
              <a:t>volumes</a:t>
            </a:r>
            <a:endParaRPr lang="it-IT" sz="1600" dirty="0"/>
          </a:p>
          <a:p>
            <a:pPr lvl="1"/>
            <a:r>
              <a:rPr lang="it-IT" sz="1600" dirty="0"/>
              <a:t>RM </a:t>
            </a:r>
            <a:r>
              <a:rPr lang="it-IT" sz="1600" dirty="0" err="1"/>
              <a:t>perfusion</a:t>
            </a:r>
            <a:endParaRPr lang="it-IT" sz="1600" dirty="0"/>
          </a:p>
          <a:p>
            <a:endParaRPr lang="it-IT" sz="1800" dirty="0"/>
          </a:p>
          <a:p>
            <a:r>
              <a:rPr lang="it-IT" sz="1800" dirty="0"/>
              <a:t>Endpoint secondari: beneficio clinico (steroidi, epilessia), </a:t>
            </a:r>
            <a:r>
              <a:rPr lang="it-IT" sz="1800" dirty="0" err="1"/>
              <a:t>safety</a:t>
            </a:r>
            <a:r>
              <a:rPr lang="it-IT" sz="1800" dirty="0"/>
              <a:t> trattamento</a:t>
            </a:r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/>
              <a:t>Inclusione: pazienti con metastasi cerebrali trattate con RT che sviluppano radionecrosi</a:t>
            </a:r>
          </a:p>
        </p:txBody>
      </p:sp>
    </p:spTree>
    <p:extLst>
      <p:ext uri="{BB962C8B-B14F-4D97-AF65-F5344CB8AC3E}">
        <p14:creationId xmlns:p14="http://schemas.microsoft.com/office/powerpoint/2010/main" val="367930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Durata</a:t>
            </a:r>
          </a:p>
          <a:p>
            <a:endParaRPr lang="it-IT" sz="2800" dirty="0"/>
          </a:p>
          <a:p>
            <a:r>
              <a:rPr lang="it-IT" sz="2800" dirty="0"/>
              <a:t>Arruolamento 12 mesi</a:t>
            </a:r>
          </a:p>
          <a:p>
            <a:endParaRPr lang="it-IT" sz="2800" dirty="0"/>
          </a:p>
          <a:p>
            <a:r>
              <a:rPr lang="it-IT" sz="2800" dirty="0"/>
              <a:t>DURATA COMPLESSIVA 24 MESI</a:t>
            </a:r>
          </a:p>
          <a:p>
            <a:endParaRPr lang="it-IT" sz="280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F4B72AC-DF97-60C5-37F7-305E9FAA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52" y="311316"/>
            <a:ext cx="7536355" cy="1400530"/>
          </a:xfrm>
        </p:spPr>
        <p:txBody>
          <a:bodyPr/>
          <a:lstStyle/>
          <a:p>
            <a:r>
              <a:rPr lang="it-IT" sz="2800" b="1" dirty="0"/>
              <a:t>Studio prospettico osservazionale </a:t>
            </a:r>
            <a:br>
              <a:rPr lang="it-IT" sz="2800" b="1" dirty="0"/>
            </a:br>
            <a:r>
              <a:rPr lang="it-IT" sz="2800" b="1" dirty="0"/>
              <a:t>Bevacizumab nella radionecrosi</a:t>
            </a:r>
          </a:p>
        </p:txBody>
      </p:sp>
    </p:spTree>
    <p:extLst>
      <p:ext uri="{BB962C8B-B14F-4D97-AF65-F5344CB8AC3E}">
        <p14:creationId xmlns:p14="http://schemas.microsoft.com/office/powerpoint/2010/main" val="2759066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23290</TotalTime>
  <Words>145</Words>
  <Application>Microsoft Macintosh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Ione</vt:lpstr>
      <vt:lpstr>Studio prospettico osservazionale in pazienti con radionecrosi in metastasi cerebrali radiotrattate</vt:lpstr>
      <vt:lpstr>Presentazione standard di PowerPoint</vt:lpstr>
      <vt:lpstr>Presentazione standard di PowerPoint</vt:lpstr>
      <vt:lpstr>Studio randomizzato utilizzo Bevacizumab nella radionecrosi</vt:lpstr>
      <vt:lpstr>Studio prospettico osservazionale  Bevacizumab nella radionecrosi</vt:lpstr>
      <vt:lpstr>Studio prospettico osservazionale  Bevacizumab nella radionecrosi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paziente a rischio suicidario – L’intervento del Neurologo</dc:title>
  <dc:creator>BENINCASA DARIO</dc:creator>
  <cp:lastModifiedBy>PACE ANDREA</cp:lastModifiedBy>
  <cp:revision>59</cp:revision>
  <dcterms:created xsi:type="dcterms:W3CDTF">2021-11-02T09:46:20Z</dcterms:created>
  <dcterms:modified xsi:type="dcterms:W3CDTF">2022-05-27T06:36:56Z</dcterms:modified>
</cp:coreProperties>
</file>