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26" r:id="rId2"/>
    <p:sldId id="328" r:id="rId3"/>
    <p:sldId id="352" r:id="rId4"/>
    <p:sldId id="353" r:id="rId5"/>
  </p:sldIdLst>
  <p:sldSz cx="12192000" cy="6858000"/>
  <p:notesSz cx="9929813" cy="679767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1" autoAdjust="0"/>
    <p:restoredTop sz="94660"/>
  </p:normalViewPr>
  <p:slideViewPr>
    <p:cSldViewPr>
      <p:cViewPr varScale="1">
        <p:scale>
          <a:sx n="86" d="100"/>
          <a:sy n="86" d="100"/>
        </p:scale>
        <p:origin x="312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919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624596" y="1"/>
            <a:ext cx="4302919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99F89-0A28-4FCB-B28D-A20333C0F865}" type="datetimeFigureOut">
              <a:rPr lang="it-IT" smtClean="0"/>
              <a:t>20/06/2022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919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624596" y="6456612"/>
            <a:ext cx="4302919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F6B40-FF09-4DF9-B132-490793EED1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7063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919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24596" y="0"/>
            <a:ext cx="4302919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94E25-BEDF-423D-A2AB-7C3A6FADFD9D}" type="datetimeFigureOut">
              <a:rPr lang="it-IT" smtClean="0"/>
              <a:t>20/06/2022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2313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92982" y="3228896"/>
            <a:ext cx="794385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919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24596" y="6456612"/>
            <a:ext cx="4302919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0D6C7-5CB3-4A55-B27B-A42C955435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9977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8BDBD7F-26E2-43F9-A386-1D4D51EED3F9}" type="slidenum">
              <a:rPr lang="it-IT" altLang="it-IT" sz="1200" smtClean="0">
                <a:latin typeface="Calibri" panose="020F0502020204030204" pitchFamily="34" charset="0"/>
                <a:cs typeface="Arial" panose="020B0604020202020204" pitchFamily="34" charset="0"/>
              </a:rPr>
              <a:pPr/>
              <a:t>1</a:t>
            </a:fld>
            <a:endParaRPr lang="it-IT" altLang="it-IT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698750" y="509588"/>
            <a:ext cx="4532313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74223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0D6C7-5CB3-4A55-B27B-A42C955435D0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6873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0D6C7-5CB3-4A55-B27B-A42C955435D0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7114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20/06/2022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20/06/2022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20/06/2022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20/06/2022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20/06/2022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20/06/2022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20/06/2022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giorgia.simonetti@istituto-besta.i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PP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620688"/>
            <a:ext cx="9793088" cy="5856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415480" y="1493158"/>
            <a:ext cx="5760640" cy="3294459"/>
          </a:xfrm>
          <a:noFill/>
        </p:spPr>
        <p:txBody>
          <a:bodyPr>
            <a:normAutofit/>
          </a:bodyPr>
          <a:lstStyle/>
          <a:p>
            <a:r>
              <a:rPr lang="it-IT" altLang="it-IT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Registro AINO sul </a:t>
            </a:r>
            <a:r>
              <a:rPr lang="it-IT" altLang="it-IT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medulloblastoma</a:t>
            </a:r>
            <a:r>
              <a:rPr lang="it-IT" altLang="it-IT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dell’adulto: update e nuovi sviluppi</a:t>
            </a:r>
            <a:r>
              <a:rPr lang="it-IT" altLang="it-IT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altLang="it-IT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altLang="it-IT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altLang="it-IT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altLang="it-IT" sz="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8" descr="Logo sistema sanitari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5" y="5897215"/>
            <a:ext cx="1890713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024934" y="5883794"/>
            <a:ext cx="4400551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sz="2000" i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27 Maggio 2022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5591944" y="587727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Giorgia Simonetti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4272" y="620688"/>
            <a:ext cx="1679096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969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92477" y="561989"/>
            <a:ext cx="6912768" cy="33547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i="1" dirty="0" smtClean="0">
                <a:solidFill>
                  <a:schemeClr val="tx1"/>
                </a:solidFill>
              </a:rPr>
              <a:t>Nel 2016, sotto l’egida dell’AINO,  nasce </a:t>
            </a:r>
            <a:endParaRPr lang="it-IT" sz="2400" i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it-IT" sz="2400" b="1" i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it-IT" sz="2400" b="1" i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it-IT" sz="2400" b="1" i="1" dirty="0" smtClean="0">
                <a:solidFill>
                  <a:srgbClr val="C00000"/>
                </a:solidFill>
              </a:rPr>
              <a:t>Studio </a:t>
            </a:r>
            <a:r>
              <a:rPr lang="it-IT" sz="2400" b="1" i="1" dirty="0">
                <a:solidFill>
                  <a:srgbClr val="C00000"/>
                </a:solidFill>
              </a:rPr>
              <a:t>osservazionale multicentrico, non interventistico, retrospettivo sul </a:t>
            </a:r>
            <a:r>
              <a:rPr lang="it-IT" sz="2400" b="1" i="1" dirty="0" err="1">
                <a:solidFill>
                  <a:srgbClr val="C00000"/>
                </a:solidFill>
              </a:rPr>
              <a:t>medulloblastoma</a:t>
            </a:r>
            <a:r>
              <a:rPr lang="it-IT" sz="2400" b="1" i="1" dirty="0">
                <a:solidFill>
                  <a:srgbClr val="C00000"/>
                </a:solidFill>
              </a:rPr>
              <a:t> dell’adulto: creazione di una banca dati nazionale</a:t>
            </a:r>
            <a:endParaRPr lang="it-IT" sz="2400" i="1" dirty="0" smtClean="0">
              <a:solidFill>
                <a:srgbClr val="C00000"/>
              </a:solidFill>
            </a:endParaRPr>
          </a:p>
        </p:txBody>
      </p:sp>
      <p:sp>
        <p:nvSpPr>
          <p:cNvPr id="2" name="Freccia in giù 1"/>
          <p:cNvSpPr/>
          <p:nvPr/>
        </p:nvSpPr>
        <p:spPr>
          <a:xfrm>
            <a:off x="3560829" y="1484784"/>
            <a:ext cx="576064" cy="57606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/>
          <a:srcRect l="33517" t="19501" r="14685" b="4935"/>
          <a:stretch/>
        </p:blipFill>
        <p:spPr>
          <a:xfrm>
            <a:off x="7176120" y="2239372"/>
            <a:ext cx="4873774" cy="4443734"/>
          </a:xfrm>
          <a:prstGeom prst="rect">
            <a:avLst/>
          </a:prstGeom>
        </p:spPr>
      </p:pic>
      <p:pic>
        <p:nvPicPr>
          <p:cNvPr id="1026" name="Picture 2" descr="GFIS | Previous resul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0" t="8947" r="12641" b="12770"/>
          <a:stretch/>
        </p:blipFill>
        <p:spPr bwMode="auto">
          <a:xfrm>
            <a:off x="5437575" y="5263025"/>
            <a:ext cx="1866391" cy="142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327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ttangolo 4"/>
          <p:cNvSpPr>
            <a:spLocks noChangeArrowheads="1"/>
          </p:cNvSpPr>
          <p:nvPr/>
        </p:nvSpPr>
        <p:spPr bwMode="auto">
          <a:xfrm>
            <a:off x="1055440" y="764704"/>
            <a:ext cx="10729191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endParaRPr lang="it-IT" altLang="it-IT" dirty="0">
              <a:latin typeface="+mn-lt"/>
              <a:cs typeface="+mn-cs"/>
            </a:endParaRPr>
          </a:p>
          <a:p>
            <a:pPr lvl="0">
              <a:lnSpc>
                <a:spcPct val="150000"/>
              </a:lnSpc>
            </a:pPr>
            <a:endParaRPr lang="it-IT" altLang="it-IT" dirty="0">
              <a:solidFill>
                <a:prstClr val="black"/>
              </a:solidFill>
              <a:latin typeface="Calibri"/>
              <a:cs typeface="+mn-cs"/>
            </a:endParaRPr>
          </a:p>
          <a:p>
            <a:pPr lvl="0">
              <a:lnSpc>
                <a:spcPct val="150000"/>
              </a:lnSpc>
            </a:pPr>
            <a:endParaRPr lang="it-IT" altLang="it-IT" dirty="0">
              <a:solidFill>
                <a:prstClr val="black"/>
              </a:solidFill>
              <a:latin typeface="Calibri"/>
              <a:cs typeface="+mn-cs"/>
            </a:endParaRPr>
          </a:p>
          <a:p>
            <a:pPr>
              <a:lnSpc>
                <a:spcPct val="150000"/>
              </a:lnSpc>
            </a:pPr>
            <a:r>
              <a:rPr lang="it-IT" sz="2400" dirty="0" smtClean="0">
                <a:latin typeface="+mn-lt"/>
                <a:cs typeface="+mn-cs"/>
              </a:rPr>
              <a:t>Proseguire la raccolta dei dati sul </a:t>
            </a:r>
            <a:r>
              <a:rPr lang="it-IT" sz="2400" dirty="0" err="1" smtClean="0">
                <a:latin typeface="+mn-lt"/>
                <a:cs typeface="+mn-cs"/>
              </a:rPr>
              <a:t>medulloblastoma</a:t>
            </a:r>
            <a:r>
              <a:rPr lang="it-IT" sz="2400" dirty="0" smtClean="0">
                <a:latin typeface="+mn-lt"/>
                <a:cs typeface="+mn-cs"/>
              </a:rPr>
              <a:t> dell’adulto alimentando il registro con nuovi dati e follow-up</a:t>
            </a:r>
            <a:endParaRPr lang="it-IT" sz="2400" dirty="0">
              <a:latin typeface="+mn-lt"/>
              <a:cs typeface="+mn-cs"/>
            </a:endParaRPr>
          </a:p>
          <a:p>
            <a:pPr>
              <a:lnSpc>
                <a:spcPct val="150000"/>
              </a:lnSpc>
            </a:pPr>
            <a:endParaRPr lang="it-IT" sz="2400" b="1" dirty="0">
              <a:solidFill>
                <a:srgbClr val="C00000"/>
              </a:solidFill>
              <a:latin typeface="+mn-lt"/>
              <a:cs typeface="+mn-cs"/>
            </a:endParaRPr>
          </a:p>
          <a:p>
            <a:pPr>
              <a:lnSpc>
                <a:spcPct val="150000"/>
              </a:lnSpc>
            </a:pPr>
            <a:r>
              <a:rPr lang="it-IT" sz="2400" dirty="0" smtClean="0">
                <a:latin typeface="+mn-lt"/>
                <a:cs typeface="+mn-cs"/>
              </a:rPr>
              <a:t>Integrare il Registro con i dati clinici, radiologici e di sopravvivenza dei pazienti del sottogruppo SHH trattati con </a:t>
            </a:r>
            <a:r>
              <a:rPr lang="it-IT" sz="2400" dirty="0" err="1" smtClean="0">
                <a:latin typeface="+mn-lt"/>
                <a:cs typeface="+mn-cs"/>
              </a:rPr>
              <a:t>Sonidegib</a:t>
            </a:r>
            <a:endParaRPr lang="it-IT" sz="2400" dirty="0" smtClean="0">
              <a:latin typeface="+mn-lt"/>
              <a:cs typeface="+mn-cs"/>
            </a:endParaRPr>
          </a:p>
          <a:p>
            <a:pPr>
              <a:lnSpc>
                <a:spcPct val="150000"/>
              </a:lnSpc>
            </a:pPr>
            <a:endParaRPr lang="it-IT" altLang="it-IT" dirty="0">
              <a:latin typeface="+mn-lt"/>
              <a:cs typeface="+mn-cs"/>
            </a:endParaRPr>
          </a:p>
          <a:p>
            <a:pPr>
              <a:lnSpc>
                <a:spcPct val="150000"/>
              </a:lnSpc>
            </a:pPr>
            <a:endParaRPr lang="it-IT" altLang="it-IT" dirty="0">
              <a:latin typeface="+mn-lt"/>
              <a:cs typeface="+mn-cs"/>
            </a:endParaRPr>
          </a:p>
          <a:p>
            <a:pPr>
              <a:lnSpc>
                <a:spcPct val="150000"/>
              </a:lnSpc>
            </a:pPr>
            <a:endParaRPr lang="it-IT" altLang="it-IT" dirty="0">
              <a:latin typeface="+mn-lt"/>
              <a:cs typeface="+mn-cs"/>
            </a:endParaRPr>
          </a:p>
          <a:p>
            <a:pPr>
              <a:lnSpc>
                <a:spcPct val="150000"/>
              </a:lnSpc>
            </a:pPr>
            <a:endParaRPr lang="it-IT" altLang="it-IT" dirty="0">
              <a:latin typeface="+mn-lt"/>
              <a:cs typeface="+mn-cs"/>
            </a:endParaRPr>
          </a:p>
          <a:p>
            <a:pPr>
              <a:lnSpc>
                <a:spcPct val="150000"/>
              </a:lnSpc>
            </a:pPr>
            <a:endParaRPr lang="it-IT" altLang="it-IT" dirty="0">
              <a:latin typeface="+mn-lt"/>
              <a:cs typeface="+mn-cs"/>
            </a:endParaRPr>
          </a:p>
        </p:txBody>
      </p:sp>
      <p:pic>
        <p:nvPicPr>
          <p:cNvPr id="10245" name="Elemento grafico 7" descr="Lampadi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76" y="2132856"/>
            <a:ext cx="4619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3503712" y="764704"/>
            <a:ext cx="45095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it-IT" altLang="it-IT" sz="3200" b="1" dirty="0" smtClean="0">
                <a:solidFill>
                  <a:srgbClr val="C00000"/>
                </a:solidFill>
                <a:ea typeface="ＭＳ Ｐゴシック"/>
                <a:cs typeface="Times New Roman" pitchFamily="18" charset="0"/>
              </a:rPr>
              <a:t>Proponiamo per il futuro:</a:t>
            </a:r>
            <a:endParaRPr lang="it-IT" altLang="it-IT" sz="3200" b="1" dirty="0">
              <a:solidFill>
                <a:srgbClr val="C00000"/>
              </a:solidFill>
              <a:ea typeface="ＭＳ Ｐゴシック"/>
              <a:cs typeface="Times New Roman" pitchFamily="18" charset="0"/>
            </a:endParaRPr>
          </a:p>
        </p:txBody>
      </p:sp>
      <p:pic>
        <p:nvPicPr>
          <p:cNvPr id="9" name="Elemento grafico 8" descr="Lampadi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75" y="3857858"/>
            <a:ext cx="461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02494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847528" y="1772816"/>
            <a:ext cx="8587128" cy="22467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giorgia.simonetti@istituto-besta.it</a:t>
            </a:r>
            <a:endParaRPr kumimoji="0" lang="it-IT" sz="2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  <a:hlinkClick r:id="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"/>
              </a:rPr>
              <a:t>paola.gaviani@istituto-besta.it</a:t>
            </a:r>
            <a:endParaRPr kumimoji="0" lang="it-IT" sz="2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sng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antonio.silvani@istituto-besta.it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188640"/>
            <a:ext cx="2232248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3087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2320</TotalTime>
  <Words>88</Words>
  <Application>Microsoft Office PowerPoint</Application>
  <PresentationFormat>Widescreen</PresentationFormat>
  <Paragraphs>25</Paragraphs>
  <Slides>4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9" baseType="lpstr">
      <vt:lpstr>ＭＳ Ｐゴシック</vt:lpstr>
      <vt:lpstr>Arial</vt:lpstr>
      <vt:lpstr>Calibri</vt:lpstr>
      <vt:lpstr>Times New Roman</vt:lpstr>
      <vt:lpstr>Tema di Office</vt:lpstr>
      <vt:lpstr>Registro AINO sul medulloblastoma dell’adulto: update e nuovi sviluppi  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bisogno di movimento</dc:title>
  <dc:creator>Studio Neurologia2</dc:creator>
  <cp:lastModifiedBy>Simonetti Giorgia</cp:lastModifiedBy>
  <cp:revision>228</cp:revision>
  <cp:lastPrinted>2022-05-25T13:50:22Z</cp:lastPrinted>
  <dcterms:created xsi:type="dcterms:W3CDTF">2018-10-22T09:29:49Z</dcterms:created>
  <dcterms:modified xsi:type="dcterms:W3CDTF">2022-06-20T15:02:12Z</dcterms:modified>
</cp:coreProperties>
</file>